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Default Extension="wdp" ContentType="image/vnd.ms-phot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7" r:id="rId2"/>
    <p:sldId id="258" r:id="rId3"/>
    <p:sldId id="259" r:id="rId4"/>
    <p:sldId id="261" r:id="rId5"/>
    <p:sldId id="271" r:id="rId6"/>
    <p:sldId id="268" r:id="rId7"/>
    <p:sldId id="264" r:id="rId8"/>
    <p:sldId id="265" r:id="rId9"/>
    <p:sldId id="270" r:id="rId10"/>
  </p:sldIdLst>
  <p:sldSz cx="10691813" cy="7559675"/>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40" userDrawn="1">
          <p15:clr>
            <a:srgbClr val="A4A3A4"/>
          </p15:clr>
        </p15:guide>
        <p15:guide id="2" pos="3368" userDrawn="1">
          <p15:clr>
            <a:srgbClr val="A4A3A4"/>
          </p15:clr>
        </p15:guide>
        <p15:guide id="3" pos="328" userDrawn="1">
          <p15:clr>
            <a:srgbClr val="A4A3A4"/>
          </p15:clr>
        </p15:guide>
        <p15:guide id="4" pos="6407" userDrawn="1">
          <p15:clr>
            <a:srgbClr val="A4A3A4"/>
          </p15:clr>
        </p15:guide>
        <p15:guide id="5" orient="horz" pos="4422" userDrawn="1">
          <p15:clr>
            <a:srgbClr val="A4A3A4"/>
          </p15:clr>
        </p15:guide>
        <p15:guide id="6" orient="horz" pos="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B547"/>
    <a:srgbClr val="439C66"/>
    <a:srgbClr val="FFD525"/>
    <a:srgbClr val="005E39"/>
    <a:srgbClr val="BCB8B9"/>
    <a:srgbClr val="BBB6B4"/>
    <a:srgbClr val="00462A"/>
    <a:srgbClr val="2B6342"/>
    <a:srgbClr val="1CA029"/>
    <a:srgbClr val="FFC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3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5346" autoAdjust="0"/>
    <p:restoredTop sz="96257" autoAdjust="0"/>
  </p:normalViewPr>
  <p:slideViewPr>
    <p:cSldViewPr snapToGrid="0">
      <p:cViewPr>
        <p:scale>
          <a:sx n="75" d="100"/>
          <a:sy n="75" d="100"/>
        </p:scale>
        <p:origin x="-2862" y="-810"/>
      </p:cViewPr>
      <p:guideLst>
        <p:guide orient="horz" pos="340"/>
        <p:guide orient="horz" pos="4422"/>
        <p:guide orient="horz" pos="816"/>
        <p:guide pos="3368"/>
        <p:guide pos="328"/>
        <p:guide pos="6407"/>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58507904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69040438"/>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1007943" rtl="0" eaLnBrk="1" latinLnBrk="1"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1"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1"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1"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1"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1"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1"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1"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1"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1"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1" hangingPunct="1">
        <a:defRPr sz="1984" kern="1200">
          <a:solidFill>
            <a:schemeClr val="tx1"/>
          </a:solidFill>
          <a:latin typeface="+mn-lt"/>
          <a:ea typeface="+mn-ea"/>
          <a:cs typeface="+mn-cs"/>
        </a:defRPr>
      </a:lvl1pPr>
      <a:lvl2pPr marL="503972" algn="l" defTabSz="1007943" rtl="0" eaLnBrk="1" latinLnBrk="1" hangingPunct="1">
        <a:defRPr sz="1984" kern="1200">
          <a:solidFill>
            <a:schemeClr val="tx1"/>
          </a:solidFill>
          <a:latin typeface="+mn-lt"/>
          <a:ea typeface="+mn-ea"/>
          <a:cs typeface="+mn-cs"/>
        </a:defRPr>
      </a:lvl2pPr>
      <a:lvl3pPr marL="1007943" algn="l" defTabSz="1007943" rtl="0" eaLnBrk="1" latinLnBrk="1" hangingPunct="1">
        <a:defRPr sz="1984" kern="1200">
          <a:solidFill>
            <a:schemeClr val="tx1"/>
          </a:solidFill>
          <a:latin typeface="+mn-lt"/>
          <a:ea typeface="+mn-ea"/>
          <a:cs typeface="+mn-cs"/>
        </a:defRPr>
      </a:lvl3pPr>
      <a:lvl4pPr marL="1511915" algn="l" defTabSz="1007943" rtl="0" eaLnBrk="1" latinLnBrk="1" hangingPunct="1">
        <a:defRPr sz="1984" kern="1200">
          <a:solidFill>
            <a:schemeClr val="tx1"/>
          </a:solidFill>
          <a:latin typeface="+mn-lt"/>
          <a:ea typeface="+mn-ea"/>
          <a:cs typeface="+mn-cs"/>
        </a:defRPr>
      </a:lvl4pPr>
      <a:lvl5pPr marL="2015886" algn="l" defTabSz="1007943" rtl="0" eaLnBrk="1" latinLnBrk="1" hangingPunct="1">
        <a:defRPr sz="1984" kern="1200">
          <a:solidFill>
            <a:schemeClr val="tx1"/>
          </a:solidFill>
          <a:latin typeface="+mn-lt"/>
          <a:ea typeface="+mn-ea"/>
          <a:cs typeface="+mn-cs"/>
        </a:defRPr>
      </a:lvl5pPr>
      <a:lvl6pPr marL="2519858" algn="l" defTabSz="1007943" rtl="0" eaLnBrk="1" latinLnBrk="1" hangingPunct="1">
        <a:defRPr sz="1984" kern="1200">
          <a:solidFill>
            <a:schemeClr val="tx1"/>
          </a:solidFill>
          <a:latin typeface="+mn-lt"/>
          <a:ea typeface="+mn-ea"/>
          <a:cs typeface="+mn-cs"/>
        </a:defRPr>
      </a:lvl6pPr>
      <a:lvl7pPr marL="3023829" algn="l" defTabSz="1007943" rtl="0" eaLnBrk="1" latinLnBrk="1" hangingPunct="1">
        <a:defRPr sz="1984" kern="1200">
          <a:solidFill>
            <a:schemeClr val="tx1"/>
          </a:solidFill>
          <a:latin typeface="+mn-lt"/>
          <a:ea typeface="+mn-ea"/>
          <a:cs typeface="+mn-cs"/>
        </a:defRPr>
      </a:lvl7pPr>
      <a:lvl8pPr marL="3527801" algn="l" defTabSz="1007943" rtl="0" eaLnBrk="1" latinLnBrk="1" hangingPunct="1">
        <a:defRPr sz="1984" kern="1200">
          <a:solidFill>
            <a:schemeClr val="tx1"/>
          </a:solidFill>
          <a:latin typeface="+mn-lt"/>
          <a:ea typeface="+mn-ea"/>
          <a:cs typeface="+mn-cs"/>
        </a:defRPr>
      </a:lvl8pPr>
      <a:lvl9pPr marL="4031772" algn="l" defTabSz="1007943" rtl="0" eaLnBrk="1" latinLnBrk="1"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image" Target="../media/image32.png"/><Relationship Id="rId26" Type="http://schemas.openxmlformats.org/officeDocument/2006/relationships/image" Target="../media/image40.png"/><Relationship Id="rId39" Type="http://schemas.openxmlformats.org/officeDocument/2006/relationships/image" Target="../media/image53.png"/><Relationship Id="rId21" Type="http://schemas.openxmlformats.org/officeDocument/2006/relationships/image" Target="../media/image35.png"/><Relationship Id="rId34" Type="http://schemas.openxmlformats.org/officeDocument/2006/relationships/image" Target="../media/image48.png"/><Relationship Id="rId42" Type="http://schemas.openxmlformats.org/officeDocument/2006/relationships/image" Target="../media/image56.png"/><Relationship Id="rId47" Type="http://schemas.openxmlformats.org/officeDocument/2006/relationships/image" Target="../media/image61.jpeg"/><Relationship Id="rId50" Type="http://schemas.openxmlformats.org/officeDocument/2006/relationships/image" Target="../media/image64.png"/><Relationship Id="rId55" Type="http://schemas.openxmlformats.org/officeDocument/2006/relationships/image" Target="../media/image69.png"/><Relationship Id="rId7" Type="http://schemas.openxmlformats.org/officeDocument/2006/relationships/image" Target="../media/image2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4.png"/><Relationship Id="rId29" Type="http://schemas.openxmlformats.org/officeDocument/2006/relationships/image" Target="../media/image43.png"/><Relationship Id="rId41" Type="http://schemas.openxmlformats.org/officeDocument/2006/relationships/image" Target="../media/image55.png"/><Relationship Id="rId54" Type="http://schemas.openxmlformats.org/officeDocument/2006/relationships/image" Target="../media/image68.png"/><Relationship Id="rId62" Type="http://schemas.openxmlformats.org/officeDocument/2006/relationships/image" Target="../media/image76.png"/><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5.png"/><Relationship Id="rId24" Type="http://schemas.openxmlformats.org/officeDocument/2006/relationships/image" Target="../media/image38.png"/><Relationship Id="rId32" Type="http://schemas.openxmlformats.org/officeDocument/2006/relationships/image" Target="../media/image46.jpeg"/><Relationship Id="rId37" Type="http://schemas.openxmlformats.org/officeDocument/2006/relationships/image" Target="../media/image51.png"/><Relationship Id="rId40" Type="http://schemas.openxmlformats.org/officeDocument/2006/relationships/image" Target="../media/image54.png"/><Relationship Id="rId45" Type="http://schemas.openxmlformats.org/officeDocument/2006/relationships/image" Target="../media/image59.jpeg"/><Relationship Id="rId53" Type="http://schemas.openxmlformats.org/officeDocument/2006/relationships/image" Target="../media/image67.png"/><Relationship Id="rId58" Type="http://schemas.openxmlformats.org/officeDocument/2006/relationships/image" Target="../media/image72.png"/><Relationship Id="rId5" Type="http://schemas.openxmlformats.org/officeDocument/2006/relationships/image" Target="../media/image19.jpeg"/><Relationship Id="rId15" Type="http://schemas.openxmlformats.org/officeDocument/2006/relationships/image" Target="../media/image29.png"/><Relationship Id="rId23" Type="http://schemas.openxmlformats.org/officeDocument/2006/relationships/image" Target="../media/image37.jpeg"/><Relationship Id="rId28" Type="http://schemas.openxmlformats.org/officeDocument/2006/relationships/image" Target="../media/image42.png"/><Relationship Id="rId36" Type="http://schemas.openxmlformats.org/officeDocument/2006/relationships/image" Target="../media/image50.png"/><Relationship Id="rId49" Type="http://schemas.openxmlformats.org/officeDocument/2006/relationships/image" Target="../media/image63.png"/><Relationship Id="rId57" Type="http://schemas.openxmlformats.org/officeDocument/2006/relationships/image" Target="../media/image71.png"/><Relationship Id="rId61" Type="http://schemas.openxmlformats.org/officeDocument/2006/relationships/image" Target="../media/image75.png"/><Relationship Id="rId10" Type="http://schemas.openxmlformats.org/officeDocument/2006/relationships/image" Target="../media/image24.png"/><Relationship Id="rId19" Type="http://schemas.openxmlformats.org/officeDocument/2006/relationships/image" Target="../media/image33.png"/><Relationship Id="rId31" Type="http://schemas.openxmlformats.org/officeDocument/2006/relationships/image" Target="../media/image45.png"/><Relationship Id="rId44" Type="http://schemas.openxmlformats.org/officeDocument/2006/relationships/image" Target="../media/image58.png"/><Relationship Id="rId52" Type="http://schemas.openxmlformats.org/officeDocument/2006/relationships/image" Target="../media/image66.png"/><Relationship Id="rId60" Type="http://schemas.openxmlformats.org/officeDocument/2006/relationships/image" Target="../media/image7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 Id="rId27" Type="http://schemas.openxmlformats.org/officeDocument/2006/relationships/image" Target="../media/image41.jpeg"/><Relationship Id="rId30" Type="http://schemas.openxmlformats.org/officeDocument/2006/relationships/image" Target="../media/image44.png"/><Relationship Id="rId35" Type="http://schemas.openxmlformats.org/officeDocument/2006/relationships/image" Target="../media/image49.png"/><Relationship Id="rId43" Type="http://schemas.openxmlformats.org/officeDocument/2006/relationships/image" Target="../media/image57.png"/><Relationship Id="rId48" Type="http://schemas.openxmlformats.org/officeDocument/2006/relationships/image" Target="../media/image62.png"/><Relationship Id="rId56" Type="http://schemas.openxmlformats.org/officeDocument/2006/relationships/image" Target="../media/image70.png"/><Relationship Id="rId8" Type="http://schemas.openxmlformats.org/officeDocument/2006/relationships/image" Target="../media/image22.png"/><Relationship Id="rId51" Type="http://schemas.openxmlformats.org/officeDocument/2006/relationships/image" Target="../media/image65.png"/><Relationship Id="rId3" Type="http://schemas.openxmlformats.org/officeDocument/2006/relationships/image" Target="../media/image17.png"/><Relationship Id="rId12" Type="http://schemas.openxmlformats.org/officeDocument/2006/relationships/image" Target="../media/image26.png"/><Relationship Id="rId17" Type="http://schemas.openxmlformats.org/officeDocument/2006/relationships/image" Target="../media/image31.png"/><Relationship Id="rId25" Type="http://schemas.openxmlformats.org/officeDocument/2006/relationships/image" Target="../media/image39.png"/><Relationship Id="rId33" Type="http://schemas.openxmlformats.org/officeDocument/2006/relationships/image" Target="../media/image47.png"/><Relationship Id="rId38" Type="http://schemas.openxmlformats.org/officeDocument/2006/relationships/image" Target="../media/image52.png"/><Relationship Id="rId46" Type="http://schemas.openxmlformats.org/officeDocument/2006/relationships/image" Target="../media/image60.png"/><Relationship Id="rId59" Type="http://schemas.openxmlformats.org/officeDocument/2006/relationships/image" Target="../media/image73.png"/></Relationships>
</file>

<file path=ppt/slides/_rels/slide8.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78.png"/><Relationship Id="rId7" Type="http://schemas.openxmlformats.org/officeDocument/2006/relationships/image" Target="../media/image80.png"/><Relationship Id="rId2" Type="http://schemas.openxmlformats.org/officeDocument/2006/relationships/image" Target="../media/image77.jpeg"/><Relationship Id="rId1" Type="http://schemas.openxmlformats.org/officeDocument/2006/relationships/slideLayout" Target="../slideLayouts/slideLayout1.xml"/><Relationship Id="rId6" Type="http://schemas.microsoft.com/office/2007/relationships/hdphoto" Target="../media/hdphoto4.wdp"/><Relationship Id="rId11" Type="http://schemas.openxmlformats.org/officeDocument/2006/relationships/image" Target="../media/image4.png"/><Relationship Id="rId5" Type="http://schemas.openxmlformats.org/officeDocument/2006/relationships/image" Target="../media/image79.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81.png"/></Relationships>
</file>

<file path=ppt/slides/_rels/slide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0693908" cy="7562088"/>
          </a:xfrm>
          <a:prstGeom prst="rect">
            <a:avLst/>
          </a:prstGeom>
        </p:spPr>
      </p:pic>
    </p:spTree>
    <p:extLst>
      <p:ext uri="{BB962C8B-B14F-4D97-AF65-F5344CB8AC3E}">
        <p14:creationId xmlns="" xmlns:p14="http://schemas.microsoft.com/office/powerpoint/2010/main" val="8323033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58" y="0"/>
            <a:ext cx="10693908" cy="7562088"/>
          </a:xfrm>
          <a:prstGeom prst="rect">
            <a:avLst/>
          </a:prstGeom>
        </p:spPr>
      </p:pic>
      <p:sp>
        <p:nvSpPr>
          <p:cNvPr id="3" name="TextBox 2"/>
          <p:cNvSpPr txBox="1"/>
          <p:nvPr/>
        </p:nvSpPr>
        <p:spPr>
          <a:xfrm>
            <a:off x="1766649" y="2210062"/>
            <a:ext cx="2360774" cy="2834750"/>
          </a:xfrm>
          <a:prstGeom prst="rect">
            <a:avLst/>
          </a:prstGeom>
          <a:noFill/>
        </p:spPr>
        <p:txBody>
          <a:bodyPr wrap="none" lIns="0" tIns="0" rIns="0" bIns="0" rtlCol="0" anchor="ctr">
            <a:spAutoFit/>
          </a:bodyPr>
          <a:lstStyle/>
          <a:p>
            <a:pPr>
              <a:lnSpc>
                <a:spcPct val="150000"/>
              </a:lnSpc>
              <a:spcAft>
                <a:spcPts val="600"/>
              </a:spcAft>
            </a:pPr>
            <a:r>
              <a:rPr lang="en-US" altLang="ko-KR" dirty="0" smtClean="0">
                <a:ln>
                  <a:solidFill>
                    <a:srgbClr val="005E39">
                      <a:alpha val="0"/>
                    </a:srgbClr>
                  </a:solidFill>
                </a:ln>
                <a:solidFill>
                  <a:schemeClr val="bg1"/>
                </a:solidFill>
                <a:latin typeface="+mj-lt"/>
              </a:rPr>
              <a:t>COMPANY INFORMATION</a:t>
            </a:r>
          </a:p>
          <a:p>
            <a:pPr>
              <a:lnSpc>
                <a:spcPct val="150000"/>
              </a:lnSpc>
              <a:spcAft>
                <a:spcPts val="600"/>
              </a:spcAft>
            </a:pPr>
            <a:r>
              <a:rPr lang="en-US" altLang="ko-KR" dirty="0" smtClean="0">
                <a:ln>
                  <a:solidFill>
                    <a:srgbClr val="005E39">
                      <a:alpha val="0"/>
                    </a:srgbClr>
                  </a:solidFill>
                </a:ln>
                <a:solidFill>
                  <a:schemeClr val="bg1"/>
                </a:solidFill>
                <a:latin typeface="+mj-lt"/>
              </a:rPr>
              <a:t>CEO GREETING</a:t>
            </a:r>
          </a:p>
          <a:p>
            <a:pPr>
              <a:lnSpc>
                <a:spcPct val="150000"/>
              </a:lnSpc>
              <a:spcAft>
                <a:spcPts val="600"/>
              </a:spcAft>
            </a:pPr>
            <a:r>
              <a:rPr lang="en-US" altLang="ko-KR" dirty="0" smtClean="0">
                <a:ln>
                  <a:solidFill>
                    <a:srgbClr val="005E39">
                      <a:alpha val="0"/>
                    </a:srgbClr>
                  </a:solidFill>
                </a:ln>
                <a:solidFill>
                  <a:schemeClr val="bg1"/>
                </a:solidFill>
                <a:latin typeface="+mj-lt"/>
              </a:rPr>
              <a:t>OUR VISION</a:t>
            </a:r>
          </a:p>
          <a:p>
            <a:pPr lvl="0">
              <a:lnSpc>
                <a:spcPct val="150000"/>
              </a:lnSpc>
              <a:spcAft>
                <a:spcPts val="600"/>
              </a:spcAft>
            </a:pPr>
            <a:r>
              <a:rPr lang="en-US" altLang="ko-KR" dirty="0" smtClean="0">
                <a:ln>
                  <a:solidFill>
                    <a:srgbClr val="005E39">
                      <a:alpha val="0"/>
                    </a:srgbClr>
                  </a:solidFill>
                </a:ln>
                <a:solidFill>
                  <a:schemeClr val="bg1"/>
                </a:solidFill>
                <a:latin typeface="+mj-lt"/>
              </a:rPr>
              <a:t>HG SERVICE</a:t>
            </a:r>
          </a:p>
          <a:p>
            <a:pPr>
              <a:lnSpc>
                <a:spcPct val="150000"/>
              </a:lnSpc>
              <a:spcAft>
                <a:spcPts val="600"/>
              </a:spcAft>
            </a:pPr>
            <a:r>
              <a:rPr lang="en-US" altLang="ko-KR" dirty="0" smtClean="0">
                <a:ln>
                  <a:solidFill>
                    <a:srgbClr val="005E39">
                      <a:alpha val="0"/>
                    </a:srgbClr>
                  </a:solidFill>
                </a:ln>
                <a:solidFill>
                  <a:schemeClr val="bg1"/>
                </a:solidFill>
                <a:latin typeface="+mj-lt"/>
              </a:rPr>
              <a:t>CLIENTS</a:t>
            </a:r>
          </a:p>
          <a:p>
            <a:pPr>
              <a:lnSpc>
                <a:spcPct val="150000"/>
              </a:lnSpc>
              <a:spcAft>
                <a:spcPts val="600"/>
              </a:spcAft>
            </a:pPr>
            <a:r>
              <a:rPr lang="en-US" altLang="ko-KR" dirty="0" smtClean="0">
                <a:ln>
                  <a:solidFill>
                    <a:srgbClr val="005E39">
                      <a:alpha val="0"/>
                    </a:srgbClr>
                  </a:solidFill>
                </a:ln>
                <a:solidFill>
                  <a:schemeClr val="bg1"/>
                </a:solidFill>
                <a:latin typeface="+mj-lt"/>
              </a:rPr>
              <a:t>ADDRESS</a:t>
            </a:r>
            <a:endParaRPr lang="en-US" altLang="ko-KR" dirty="0">
              <a:ln>
                <a:solidFill>
                  <a:srgbClr val="005E39">
                    <a:alpha val="0"/>
                  </a:srgbClr>
                </a:solidFill>
              </a:ln>
              <a:solidFill>
                <a:schemeClr val="bg1"/>
              </a:solidFill>
              <a:latin typeface="+mj-lt"/>
            </a:endParaRPr>
          </a:p>
        </p:txBody>
      </p:sp>
      <p:sp>
        <p:nvSpPr>
          <p:cNvPr id="4" name="TextBox 3"/>
          <p:cNvSpPr txBox="1"/>
          <p:nvPr/>
        </p:nvSpPr>
        <p:spPr>
          <a:xfrm>
            <a:off x="1004649" y="2188583"/>
            <a:ext cx="234038" cy="2877711"/>
          </a:xfrm>
          <a:prstGeom prst="rect">
            <a:avLst/>
          </a:prstGeom>
          <a:noFill/>
        </p:spPr>
        <p:txBody>
          <a:bodyPr wrap="none" lIns="0" tIns="0" rIns="0" bIns="0" rtlCol="0" anchor="ctr">
            <a:spAutoFit/>
          </a:bodyPr>
          <a:lstStyle/>
          <a:p>
            <a:pPr>
              <a:lnSpc>
                <a:spcPct val="150000"/>
              </a:lnSpc>
              <a:spcAft>
                <a:spcPts val="600"/>
              </a:spcAft>
            </a:pPr>
            <a:r>
              <a:rPr lang="en-US" altLang="ko-KR" dirty="0" smtClean="0">
                <a:ln>
                  <a:solidFill>
                    <a:srgbClr val="005E39">
                      <a:alpha val="0"/>
                    </a:srgbClr>
                  </a:solidFill>
                </a:ln>
                <a:solidFill>
                  <a:srgbClr val="439C66"/>
                </a:solidFill>
                <a:latin typeface="+mj-lt"/>
              </a:rPr>
              <a:t>01</a:t>
            </a:r>
          </a:p>
          <a:p>
            <a:pPr>
              <a:lnSpc>
                <a:spcPct val="150000"/>
              </a:lnSpc>
              <a:spcAft>
                <a:spcPts val="600"/>
              </a:spcAft>
            </a:pPr>
            <a:r>
              <a:rPr lang="en-US" altLang="ko-KR" dirty="0" smtClean="0">
                <a:ln>
                  <a:solidFill>
                    <a:srgbClr val="005E39">
                      <a:alpha val="0"/>
                    </a:srgbClr>
                  </a:solidFill>
                </a:ln>
                <a:solidFill>
                  <a:srgbClr val="439C66"/>
                </a:solidFill>
                <a:latin typeface="+mj-lt"/>
              </a:rPr>
              <a:t>02</a:t>
            </a:r>
          </a:p>
          <a:p>
            <a:pPr>
              <a:lnSpc>
                <a:spcPct val="150000"/>
              </a:lnSpc>
              <a:spcAft>
                <a:spcPts val="600"/>
              </a:spcAft>
            </a:pPr>
            <a:r>
              <a:rPr lang="en-US" altLang="ko-KR" dirty="0" smtClean="0">
                <a:ln>
                  <a:solidFill>
                    <a:srgbClr val="005E39">
                      <a:alpha val="0"/>
                    </a:srgbClr>
                  </a:solidFill>
                </a:ln>
                <a:solidFill>
                  <a:srgbClr val="439C66"/>
                </a:solidFill>
                <a:latin typeface="+mj-lt"/>
              </a:rPr>
              <a:t>03</a:t>
            </a:r>
          </a:p>
          <a:p>
            <a:pPr>
              <a:lnSpc>
                <a:spcPct val="150000"/>
              </a:lnSpc>
              <a:spcAft>
                <a:spcPts val="600"/>
              </a:spcAft>
            </a:pPr>
            <a:r>
              <a:rPr lang="en-US" altLang="ko-KR" dirty="0" smtClean="0">
                <a:ln>
                  <a:solidFill>
                    <a:srgbClr val="005E39">
                      <a:alpha val="0"/>
                    </a:srgbClr>
                  </a:solidFill>
                </a:ln>
                <a:solidFill>
                  <a:srgbClr val="439C66"/>
                </a:solidFill>
                <a:latin typeface="+mj-lt"/>
              </a:rPr>
              <a:t>05</a:t>
            </a:r>
          </a:p>
          <a:p>
            <a:pPr>
              <a:lnSpc>
                <a:spcPct val="150000"/>
              </a:lnSpc>
              <a:spcAft>
                <a:spcPts val="600"/>
              </a:spcAft>
            </a:pPr>
            <a:r>
              <a:rPr lang="en-US" altLang="ko-KR" dirty="0" smtClean="0">
                <a:ln>
                  <a:solidFill>
                    <a:srgbClr val="005E39">
                      <a:alpha val="0"/>
                    </a:srgbClr>
                  </a:solidFill>
                </a:ln>
                <a:solidFill>
                  <a:srgbClr val="439C66"/>
                </a:solidFill>
                <a:latin typeface="+mj-lt"/>
              </a:rPr>
              <a:t>06</a:t>
            </a:r>
          </a:p>
          <a:p>
            <a:pPr>
              <a:lnSpc>
                <a:spcPct val="150000"/>
              </a:lnSpc>
              <a:spcAft>
                <a:spcPts val="600"/>
              </a:spcAft>
            </a:pPr>
            <a:r>
              <a:rPr lang="en-US" altLang="ko-KR" dirty="0" smtClean="0">
                <a:ln>
                  <a:solidFill>
                    <a:srgbClr val="005E39">
                      <a:alpha val="0"/>
                    </a:srgbClr>
                  </a:solidFill>
                </a:ln>
                <a:solidFill>
                  <a:srgbClr val="439C66"/>
                </a:solidFill>
                <a:latin typeface="+mj-lt"/>
              </a:rPr>
              <a:t>07</a:t>
            </a:r>
            <a:endParaRPr lang="en-US" altLang="ko-KR" dirty="0">
              <a:ln>
                <a:solidFill>
                  <a:srgbClr val="005E39">
                    <a:alpha val="0"/>
                  </a:srgbClr>
                </a:solidFill>
              </a:ln>
              <a:solidFill>
                <a:srgbClr val="439C66"/>
              </a:solidFill>
              <a:latin typeface="+mj-lt"/>
            </a:endParaRPr>
          </a:p>
        </p:txBody>
      </p:sp>
      <p:grpSp>
        <p:nvGrpSpPr>
          <p:cNvPr id="21" name="그룹 20"/>
          <p:cNvGrpSpPr/>
          <p:nvPr/>
        </p:nvGrpSpPr>
        <p:grpSpPr>
          <a:xfrm>
            <a:off x="1510241" y="2433356"/>
            <a:ext cx="149226" cy="2442634"/>
            <a:chOff x="1510241" y="2433356"/>
            <a:chExt cx="180000" cy="2442634"/>
          </a:xfrm>
        </p:grpSpPr>
        <p:cxnSp>
          <p:nvCxnSpPr>
            <p:cNvPr id="14" name="직선 연결선 13"/>
            <p:cNvCxnSpPr/>
            <p:nvPr/>
          </p:nvCxnSpPr>
          <p:spPr>
            <a:xfrm>
              <a:off x="1510241" y="2433356"/>
              <a:ext cx="180000" cy="0"/>
            </a:xfrm>
            <a:prstGeom prst="line">
              <a:avLst/>
            </a:prstGeom>
            <a:ln w="1270">
              <a:solidFill>
                <a:srgbClr val="E2B547"/>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p:nvCxnSpPr>
          <p:spPr>
            <a:xfrm>
              <a:off x="1510241" y="2921883"/>
              <a:ext cx="180000" cy="0"/>
            </a:xfrm>
            <a:prstGeom prst="line">
              <a:avLst/>
            </a:prstGeom>
            <a:ln w="1270">
              <a:solidFill>
                <a:srgbClr val="E2B547"/>
              </a:solidFill>
            </a:ln>
          </p:spPr>
          <p:style>
            <a:lnRef idx="1">
              <a:schemeClr val="accent1"/>
            </a:lnRef>
            <a:fillRef idx="0">
              <a:schemeClr val="accent1"/>
            </a:fillRef>
            <a:effectRef idx="0">
              <a:schemeClr val="accent1"/>
            </a:effectRef>
            <a:fontRef idx="minor">
              <a:schemeClr val="tx1"/>
            </a:fontRef>
          </p:style>
        </p:cxnSp>
        <p:cxnSp>
          <p:nvCxnSpPr>
            <p:cNvPr id="17" name="직선 연결선 16"/>
            <p:cNvCxnSpPr/>
            <p:nvPr/>
          </p:nvCxnSpPr>
          <p:spPr>
            <a:xfrm>
              <a:off x="1510241" y="3410410"/>
              <a:ext cx="180000" cy="0"/>
            </a:xfrm>
            <a:prstGeom prst="line">
              <a:avLst/>
            </a:prstGeom>
            <a:ln w="1270">
              <a:solidFill>
                <a:srgbClr val="E2B547"/>
              </a:solidFill>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a:off x="1510241" y="3898937"/>
              <a:ext cx="180000" cy="0"/>
            </a:xfrm>
            <a:prstGeom prst="line">
              <a:avLst/>
            </a:prstGeom>
            <a:ln w="1270">
              <a:solidFill>
                <a:srgbClr val="E2B547"/>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510241" y="4387464"/>
              <a:ext cx="180000" cy="0"/>
            </a:xfrm>
            <a:prstGeom prst="line">
              <a:avLst/>
            </a:prstGeom>
            <a:ln w="1270">
              <a:solidFill>
                <a:srgbClr val="E2B547"/>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a:off x="1510241" y="4875990"/>
              <a:ext cx="180000" cy="0"/>
            </a:xfrm>
            <a:prstGeom prst="line">
              <a:avLst/>
            </a:prstGeom>
            <a:ln w="1270">
              <a:solidFill>
                <a:srgbClr val="E2B54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636865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그림 8"/>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013502"/>
            <a:ext cx="7467600" cy="3546173"/>
          </a:xfrm>
          <a:prstGeom prst="rect">
            <a:avLst/>
          </a:prstGeom>
        </p:spPr>
      </p:pic>
      <p:sp>
        <p:nvSpPr>
          <p:cNvPr id="14" name="직사각형 13"/>
          <p:cNvSpPr/>
          <p:nvPr/>
        </p:nvSpPr>
        <p:spPr>
          <a:xfrm>
            <a:off x="-94" y="3779094"/>
            <a:ext cx="10692000" cy="144000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pic>
        <p:nvPicPr>
          <p:cNvPr id="7" name="그림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587162" y="1245704"/>
            <a:ext cx="3517488" cy="2270680"/>
          </a:xfrm>
          <a:prstGeom prst="rect">
            <a:avLst/>
          </a:prstGeom>
        </p:spPr>
      </p:pic>
      <p:sp>
        <p:nvSpPr>
          <p:cNvPr id="2" name="TextBox 1"/>
          <p:cNvSpPr txBox="1"/>
          <p:nvPr/>
        </p:nvSpPr>
        <p:spPr>
          <a:xfrm>
            <a:off x="2250259" y="4678879"/>
            <a:ext cx="775277" cy="373949"/>
          </a:xfrm>
          <a:prstGeom prst="rect">
            <a:avLst/>
          </a:prstGeom>
          <a:noFill/>
        </p:spPr>
        <p:txBody>
          <a:bodyPr wrap="none" lIns="0" tIns="0" rIns="0" bIns="0" rtlCol="0">
            <a:spAutoFit/>
          </a:bodyPr>
          <a:lstStyle/>
          <a:p>
            <a:pPr algn="ctr">
              <a:lnSpc>
                <a:spcPct val="80000"/>
              </a:lnSpc>
            </a:pPr>
            <a:r>
              <a:rPr lang="en-US" altLang="ko-KR" sz="1500" dirty="0" smtClean="0">
                <a:ln>
                  <a:solidFill>
                    <a:schemeClr val="accent1">
                      <a:shade val="50000"/>
                      <a:alpha val="0"/>
                    </a:schemeClr>
                  </a:solidFill>
                </a:ln>
                <a:solidFill>
                  <a:schemeClr val="bg1"/>
                </a:solidFill>
                <a:latin typeface="+mj-lt"/>
                <a:cs typeface="Leelawadee" panose="020B0502040204020203" pitchFamily="34" charset="-34"/>
              </a:rPr>
              <a:t>Recruiting</a:t>
            </a:r>
            <a:br>
              <a:rPr lang="en-US" altLang="ko-KR" sz="1500" dirty="0" smtClean="0">
                <a:ln>
                  <a:solidFill>
                    <a:schemeClr val="accent1">
                      <a:shade val="50000"/>
                      <a:alpha val="0"/>
                    </a:schemeClr>
                  </a:solidFill>
                </a:ln>
                <a:solidFill>
                  <a:schemeClr val="bg1"/>
                </a:solidFill>
                <a:latin typeface="+mj-lt"/>
                <a:cs typeface="Leelawadee" panose="020B0502040204020203" pitchFamily="34" charset="-34"/>
              </a:rPr>
            </a:br>
            <a:r>
              <a:rPr lang="en-US" altLang="ko-KR" sz="1500" dirty="0" smtClean="0">
                <a:ln>
                  <a:solidFill>
                    <a:schemeClr val="accent1">
                      <a:shade val="50000"/>
                      <a:alpha val="0"/>
                    </a:schemeClr>
                  </a:solidFill>
                </a:ln>
                <a:solidFill>
                  <a:schemeClr val="bg1"/>
                </a:solidFill>
                <a:latin typeface="+mj-lt"/>
                <a:cs typeface="Leelawadee" panose="020B0502040204020203" pitchFamily="34" charset="-34"/>
              </a:rPr>
              <a:t>Service</a:t>
            </a:r>
            <a:endParaRPr lang="en-US" altLang="ko-KR" sz="1500" dirty="0">
              <a:ln>
                <a:solidFill>
                  <a:schemeClr val="accent1">
                    <a:shade val="50000"/>
                    <a:alpha val="0"/>
                  </a:schemeClr>
                </a:solidFill>
              </a:ln>
              <a:solidFill>
                <a:schemeClr val="bg1"/>
              </a:solidFill>
              <a:latin typeface="+mj-lt"/>
              <a:cs typeface="Leelawadee" panose="020B0502040204020203" pitchFamily="34" charset="-34"/>
            </a:endParaRPr>
          </a:p>
        </p:txBody>
      </p:sp>
      <p:sp>
        <p:nvSpPr>
          <p:cNvPr id="4" name="TextBox 3"/>
          <p:cNvSpPr txBox="1"/>
          <p:nvPr/>
        </p:nvSpPr>
        <p:spPr>
          <a:xfrm>
            <a:off x="7630435" y="4678879"/>
            <a:ext cx="811119" cy="373949"/>
          </a:xfrm>
          <a:prstGeom prst="rect">
            <a:avLst/>
          </a:prstGeom>
          <a:noFill/>
        </p:spPr>
        <p:txBody>
          <a:bodyPr wrap="none" lIns="0" tIns="0" rIns="0" bIns="0" rtlCol="0">
            <a:spAutoFit/>
          </a:bodyPr>
          <a:lstStyle/>
          <a:p>
            <a:pPr algn="ctr">
              <a:lnSpc>
                <a:spcPct val="80000"/>
              </a:lnSpc>
            </a:pPr>
            <a:r>
              <a:rPr lang="en-US" altLang="ko-KR" sz="1500" dirty="0" smtClean="0">
                <a:ln>
                  <a:solidFill>
                    <a:schemeClr val="accent1">
                      <a:shade val="50000"/>
                      <a:alpha val="0"/>
                    </a:schemeClr>
                  </a:solidFill>
                </a:ln>
                <a:solidFill>
                  <a:schemeClr val="bg1"/>
                </a:solidFill>
                <a:latin typeface="+mj-lt"/>
                <a:cs typeface="Leelawadee" panose="020B0502040204020203" pitchFamily="34" charset="-34"/>
              </a:rPr>
              <a:t>Job</a:t>
            </a:r>
            <a:br>
              <a:rPr lang="en-US" altLang="ko-KR" sz="1500" dirty="0" smtClean="0">
                <a:ln>
                  <a:solidFill>
                    <a:schemeClr val="accent1">
                      <a:shade val="50000"/>
                      <a:alpha val="0"/>
                    </a:schemeClr>
                  </a:solidFill>
                </a:ln>
                <a:solidFill>
                  <a:schemeClr val="bg1"/>
                </a:solidFill>
                <a:latin typeface="+mj-lt"/>
                <a:cs typeface="Leelawadee" panose="020B0502040204020203" pitchFamily="34" charset="-34"/>
              </a:rPr>
            </a:br>
            <a:r>
              <a:rPr lang="en-US" altLang="ko-KR" sz="1500" dirty="0" smtClean="0">
                <a:ln>
                  <a:solidFill>
                    <a:schemeClr val="accent1">
                      <a:shade val="50000"/>
                      <a:alpha val="0"/>
                    </a:schemeClr>
                  </a:solidFill>
                </a:ln>
                <a:solidFill>
                  <a:schemeClr val="bg1"/>
                </a:solidFill>
                <a:latin typeface="+mj-lt"/>
                <a:cs typeface="Leelawadee" panose="020B0502040204020203" pitchFamily="34" charset="-34"/>
              </a:rPr>
              <a:t>Consulting</a:t>
            </a:r>
          </a:p>
        </p:txBody>
      </p:sp>
      <p:sp>
        <p:nvSpPr>
          <p:cNvPr id="3" name="TextBox 2"/>
          <p:cNvSpPr txBox="1"/>
          <p:nvPr/>
        </p:nvSpPr>
        <p:spPr>
          <a:xfrm>
            <a:off x="4830573" y="4678879"/>
            <a:ext cx="1030667" cy="373949"/>
          </a:xfrm>
          <a:prstGeom prst="rect">
            <a:avLst/>
          </a:prstGeom>
          <a:noFill/>
        </p:spPr>
        <p:txBody>
          <a:bodyPr wrap="none" lIns="0" tIns="0" rIns="0" bIns="0" rtlCol="0">
            <a:spAutoFit/>
          </a:bodyPr>
          <a:lstStyle/>
          <a:p>
            <a:pPr algn="ctr">
              <a:lnSpc>
                <a:spcPct val="80000"/>
              </a:lnSpc>
            </a:pPr>
            <a:r>
              <a:rPr lang="en-US" altLang="ko-KR" sz="1500" dirty="0" smtClean="0">
                <a:ln>
                  <a:solidFill>
                    <a:schemeClr val="accent1">
                      <a:shade val="50000"/>
                      <a:alpha val="0"/>
                    </a:schemeClr>
                  </a:solidFill>
                </a:ln>
                <a:solidFill>
                  <a:schemeClr val="bg1"/>
                </a:solidFill>
                <a:latin typeface="+mj-lt"/>
                <a:cs typeface="Leelawadee" panose="020B0502040204020203" pitchFamily="34" charset="-34"/>
              </a:rPr>
              <a:t>Management</a:t>
            </a:r>
            <a:br>
              <a:rPr lang="en-US" altLang="ko-KR" sz="1500" dirty="0" smtClean="0">
                <a:ln>
                  <a:solidFill>
                    <a:schemeClr val="accent1">
                      <a:shade val="50000"/>
                      <a:alpha val="0"/>
                    </a:schemeClr>
                  </a:solidFill>
                </a:ln>
                <a:solidFill>
                  <a:schemeClr val="bg1"/>
                </a:solidFill>
                <a:latin typeface="+mj-lt"/>
                <a:cs typeface="Leelawadee" panose="020B0502040204020203" pitchFamily="34" charset="-34"/>
              </a:rPr>
            </a:br>
            <a:r>
              <a:rPr lang="en-US" altLang="ko-KR" sz="1500" dirty="0" smtClean="0">
                <a:ln>
                  <a:solidFill>
                    <a:schemeClr val="accent1">
                      <a:shade val="50000"/>
                      <a:alpha val="0"/>
                    </a:schemeClr>
                  </a:solidFill>
                </a:ln>
                <a:solidFill>
                  <a:schemeClr val="bg1"/>
                </a:solidFill>
                <a:latin typeface="+mj-lt"/>
                <a:cs typeface="Leelawadee" panose="020B0502040204020203" pitchFamily="34" charset="-34"/>
              </a:rPr>
              <a:t>Consulting</a:t>
            </a:r>
          </a:p>
        </p:txBody>
      </p:sp>
      <p:pic>
        <p:nvPicPr>
          <p:cNvPr id="46" name="그림 4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370242" y="3978379"/>
            <a:ext cx="535310" cy="535310"/>
          </a:xfrm>
          <a:prstGeom prst="rect">
            <a:avLst/>
          </a:prstGeom>
        </p:spPr>
      </p:pic>
      <p:pic>
        <p:nvPicPr>
          <p:cNvPr id="48" name="그림 47"/>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7842155" y="4008761"/>
            <a:ext cx="387678" cy="474546"/>
          </a:xfrm>
          <a:prstGeom prst="rect">
            <a:avLst/>
          </a:prstGeom>
        </p:spPr>
      </p:pic>
      <p:pic>
        <p:nvPicPr>
          <p:cNvPr id="49" name="그림 48"/>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5099968" y="4001101"/>
            <a:ext cx="491875" cy="489866"/>
          </a:xfrm>
          <a:prstGeom prst="rect">
            <a:avLst/>
          </a:prstGeom>
        </p:spPr>
      </p:pic>
      <p:grpSp>
        <p:nvGrpSpPr>
          <p:cNvPr id="89" name="그룹 88"/>
          <p:cNvGrpSpPr/>
          <p:nvPr/>
        </p:nvGrpSpPr>
        <p:grpSpPr>
          <a:xfrm>
            <a:off x="5653801" y="5435003"/>
            <a:ext cx="4510979" cy="1580092"/>
            <a:chOff x="5687437" y="5435003"/>
            <a:chExt cx="4510979" cy="1580092"/>
          </a:xfrm>
        </p:grpSpPr>
        <p:grpSp>
          <p:nvGrpSpPr>
            <p:cNvPr id="87" name="그룹 86"/>
            <p:cNvGrpSpPr/>
            <p:nvPr/>
          </p:nvGrpSpPr>
          <p:grpSpPr>
            <a:xfrm>
              <a:off x="5734374" y="5435003"/>
              <a:ext cx="4179543" cy="1580092"/>
              <a:chOff x="5734374" y="5435003"/>
              <a:chExt cx="4179543" cy="1580092"/>
            </a:xfrm>
          </p:grpSpPr>
          <p:grpSp>
            <p:nvGrpSpPr>
              <p:cNvPr id="39" name="그룹 38"/>
              <p:cNvGrpSpPr/>
              <p:nvPr/>
            </p:nvGrpSpPr>
            <p:grpSpPr>
              <a:xfrm>
                <a:off x="5734374" y="5435003"/>
                <a:ext cx="2004268" cy="169277"/>
                <a:chOff x="5864076" y="5486884"/>
                <a:chExt cx="2004268" cy="169277"/>
              </a:xfrm>
            </p:grpSpPr>
            <p:sp>
              <p:nvSpPr>
                <p:cNvPr id="22" name="TextBox 21"/>
                <p:cNvSpPr txBox="1"/>
                <p:nvPr/>
              </p:nvSpPr>
              <p:spPr>
                <a:xfrm>
                  <a:off x="5864076" y="5486884"/>
                  <a:ext cx="399148" cy="169277"/>
                </a:xfrm>
                <a:prstGeom prst="rect">
                  <a:avLst/>
                </a:prstGeom>
                <a:noFill/>
              </p:spPr>
              <p:txBody>
                <a:bodyPr wrap="none" lIns="0" tIns="0" rIns="0" bIns="0" rtlCol="0">
                  <a:spAutoFit/>
                </a:bodyPr>
                <a:lstStyle/>
                <a:p>
                  <a:pPr fontAlgn="base" latinLnBrk="0"/>
                  <a:r>
                    <a:rPr lang="ko-KR" altLang="en-US" sz="11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설립일</a:t>
                  </a:r>
                  <a:endParaRPr lang="en-US" altLang="ko-KR" sz="11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23" name="TextBox 22"/>
                <p:cNvSpPr txBox="1"/>
                <p:nvPr/>
              </p:nvSpPr>
              <p:spPr>
                <a:xfrm>
                  <a:off x="6794332" y="5486884"/>
                  <a:ext cx="1074012" cy="169277"/>
                </a:xfrm>
                <a:prstGeom prst="rect">
                  <a:avLst/>
                </a:prstGeom>
                <a:noFill/>
              </p:spPr>
              <p:txBody>
                <a:bodyPr wrap="none" lIns="0" tIns="0" rIns="0" bIns="0" rtlCol="0">
                  <a:spAutoFit/>
                </a:bodyPr>
                <a:lstStyle/>
                <a:p>
                  <a:pPr fontAlgn="base" latinLnBrk="0"/>
                  <a:r>
                    <a:rPr lang="en-US" altLang="ko-KR" sz="11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2012</a:t>
                  </a:r>
                  <a:r>
                    <a:rPr lang="ko-KR" altLang="en-US" sz="11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년 </a:t>
                  </a:r>
                  <a:r>
                    <a:rPr lang="en-US" altLang="ko-KR" sz="11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9</a:t>
                  </a:r>
                  <a:r>
                    <a:rPr lang="ko-KR" altLang="en-US" sz="11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월 </a:t>
                  </a:r>
                  <a:r>
                    <a:rPr lang="en-US" altLang="ko-KR" sz="11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17</a:t>
                  </a:r>
                  <a:r>
                    <a:rPr lang="ko-KR" altLang="en-US" sz="11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일</a:t>
                  </a:r>
                </a:p>
              </p:txBody>
            </p:sp>
          </p:grpSp>
          <p:grpSp>
            <p:nvGrpSpPr>
              <p:cNvPr id="40" name="그룹 39"/>
              <p:cNvGrpSpPr/>
              <p:nvPr/>
            </p:nvGrpSpPr>
            <p:grpSpPr>
              <a:xfrm>
                <a:off x="5734374" y="5787706"/>
                <a:ext cx="4179543" cy="169277"/>
                <a:chOff x="5864076" y="5887643"/>
                <a:chExt cx="4179543" cy="169277"/>
              </a:xfrm>
            </p:grpSpPr>
            <p:sp>
              <p:nvSpPr>
                <p:cNvPr id="24" name="TextBox 23"/>
                <p:cNvSpPr txBox="1"/>
                <p:nvPr/>
              </p:nvSpPr>
              <p:spPr>
                <a:xfrm>
                  <a:off x="5864076" y="5887643"/>
                  <a:ext cx="266098" cy="169277"/>
                </a:xfrm>
                <a:prstGeom prst="rect">
                  <a:avLst/>
                </a:prstGeom>
                <a:noFill/>
              </p:spPr>
              <p:txBody>
                <a:bodyPr wrap="none" lIns="0" tIns="0" rIns="0" bIns="0" rtlCol="0">
                  <a:spAutoFit/>
                </a:bodyPr>
                <a:lstStyle/>
                <a:p>
                  <a:pPr fontAlgn="base" latinLnBrk="0"/>
                  <a:r>
                    <a:rPr lang="ko-KR" altLang="en-US" sz="11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위치</a:t>
                  </a:r>
                  <a:endParaRPr lang="en-US" altLang="ko-KR" sz="11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25" name="TextBox 24"/>
                <p:cNvSpPr txBox="1"/>
                <p:nvPr/>
              </p:nvSpPr>
              <p:spPr>
                <a:xfrm>
                  <a:off x="6794332" y="5887643"/>
                  <a:ext cx="3249287" cy="169277"/>
                </a:xfrm>
                <a:prstGeom prst="rect">
                  <a:avLst/>
                </a:prstGeom>
                <a:noFill/>
              </p:spPr>
              <p:txBody>
                <a:bodyPr wrap="none" lIns="0" tIns="0" rIns="0" bIns="0" rtlCol="0">
                  <a:spAutoFit/>
                </a:bodyPr>
                <a:lstStyle/>
                <a:p>
                  <a:pPr fontAlgn="base" latinLnBrk="0"/>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서울시 강남구 테헤란로 </a:t>
                  </a:r>
                  <a:r>
                    <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311, 12</a:t>
                  </a:r>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층 </a:t>
                  </a:r>
                  <a:r>
                    <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역삼동</a:t>
                  </a:r>
                  <a:r>
                    <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아남타워</a:t>
                  </a:r>
                  <a:r>
                    <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a:t>
                  </a:r>
                </a:p>
              </p:txBody>
            </p:sp>
          </p:grpSp>
          <p:grpSp>
            <p:nvGrpSpPr>
              <p:cNvPr id="41" name="그룹 40"/>
              <p:cNvGrpSpPr/>
              <p:nvPr/>
            </p:nvGrpSpPr>
            <p:grpSpPr>
              <a:xfrm>
                <a:off x="5734374" y="6140409"/>
                <a:ext cx="1329404" cy="169277"/>
                <a:chOff x="5864076" y="6207035"/>
                <a:chExt cx="1329404" cy="169277"/>
              </a:xfrm>
            </p:grpSpPr>
            <p:sp>
              <p:nvSpPr>
                <p:cNvPr id="26" name="TextBox 25"/>
                <p:cNvSpPr txBox="1"/>
                <p:nvPr/>
              </p:nvSpPr>
              <p:spPr>
                <a:xfrm>
                  <a:off x="5864076" y="6207035"/>
                  <a:ext cx="532197" cy="169277"/>
                </a:xfrm>
                <a:prstGeom prst="rect">
                  <a:avLst/>
                </a:prstGeom>
                <a:noFill/>
              </p:spPr>
              <p:txBody>
                <a:bodyPr wrap="none" lIns="0" tIns="0" rIns="0" bIns="0" rtlCol="0">
                  <a:spAutoFit/>
                </a:bodyPr>
                <a:lstStyle/>
                <a:p>
                  <a:pPr fontAlgn="base" latinLnBrk="0"/>
                  <a:r>
                    <a:rPr lang="ko-KR" altLang="en-US" sz="11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대표이사</a:t>
                  </a:r>
                  <a:endParaRPr lang="en-US" altLang="ko-KR" sz="11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27" name="TextBox 26"/>
                <p:cNvSpPr txBox="1"/>
                <p:nvPr/>
              </p:nvSpPr>
              <p:spPr>
                <a:xfrm>
                  <a:off x="6794332" y="6207035"/>
                  <a:ext cx="399148" cy="169277"/>
                </a:xfrm>
                <a:prstGeom prst="rect">
                  <a:avLst/>
                </a:prstGeom>
                <a:noFill/>
              </p:spPr>
              <p:txBody>
                <a:bodyPr wrap="none" lIns="0" tIns="0" rIns="0" bIns="0" rtlCol="0">
                  <a:spAutoFit/>
                </a:bodyPr>
                <a:lstStyle/>
                <a:p>
                  <a:pPr fontAlgn="base" latinLnBrk="0"/>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정경모</a:t>
                  </a:r>
                </a:p>
              </p:txBody>
            </p:sp>
          </p:grpSp>
          <p:grpSp>
            <p:nvGrpSpPr>
              <p:cNvPr id="42" name="그룹 41"/>
              <p:cNvGrpSpPr/>
              <p:nvPr/>
            </p:nvGrpSpPr>
            <p:grpSpPr>
              <a:xfrm>
                <a:off x="5734374" y="6493112"/>
                <a:ext cx="1792672" cy="169277"/>
                <a:chOff x="5864076" y="6526427"/>
                <a:chExt cx="1792672" cy="169277"/>
              </a:xfrm>
            </p:grpSpPr>
            <p:sp>
              <p:nvSpPr>
                <p:cNvPr id="28" name="TextBox 27"/>
                <p:cNvSpPr txBox="1"/>
                <p:nvPr/>
              </p:nvSpPr>
              <p:spPr>
                <a:xfrm>
                  <a:off x="5864076" y="6526427"/>
                  <a:ext cx="399148" cy="169277"/>
                </a:xfrm>
                <a:prstGeom prst="rect">
                  <a:avLst/>
                </a:prstGeom>
                <a:noFill/>
              </p:spPr>
              <p:txBody>
                <a:bodyPr wrap="none" lIns="0" tIns="0" rIns="0" bIns="0" rtlCol="0">
                  <a:spAutoFit/>
                </a:bodyPr>
                <a:lstStyle/>
                <a:p>
                  <a:pPr fontAlgn="base" latinLnBrk="0"/>
                  <a:r>
                    <a:rPr lang="ko-KR" altLang="en-US" sz="11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자본금</a:t>
                  </a:r>
                  <a:endParaRPr lang="en-US" altLang="ko-KR" sz="11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29" name="TextBox 28"/>
                <p:cNvSpPr txBox="1"/>
                <p:nvPr/>
              </p:nvSpPr>
              <p:spPr>
                <a:xfrm>
                  <a:off x="6794332" y="6526427"/>
                  <a:ext cx="862416" cy="169277"/>
                </a:xfrm>
                <a:prstGeom prst="rect">
                  <a:avLst/>
                </a:prstGeom>
                <a:noFill/>
              </p:spPr>
              <p:txBody>
                <a:bodyPr wrap="none" lIns="0" tIns="0" rIns="0" bIns="0" rtlCol="0">
                  <a:spAutoFit/>
                </a:bodyPr>
                <a:lstStyle/>
                <a:p>
                  <a:pPr fontAlgn="base" latinLnBrk="0"/>
                  <a:r>
                    <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50,000,000</a:t>
                  </a:r>
                  <a:r>
                    <a:rPr lang="ko-KR" altLang="en-US" sz="7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원</a:t>
                  </a:r>
                </a:p>
              </p:txBody>
            </p:sp>
          </p:grpSp>
          <p:grpSp>
            <p:nvGrpSpPr>
              <p:cNvPr id="43" name="그룹 42"/>
              <p:cNvGrpSpPr/>
              <p:nvPr/>
            </p:nvGrpSpPr>
            <p:grpSpPr>
              <a:xfrm>
                <a:off x="5734374" y="6845818"/>
                <a:ext cx="1173912" cy="169277"/>
                <a:chOff x="5864076" y="6845818"/>
                <a:chExt cx="1173912" cy="169277"/>
              </a:xfrm>
            </p:grpSpPr>
            <p:sp>
              <p:nvSpPr>
                <p:cNvPr id="30" name="TextBox 29"/>
                <p:cNvSpPr txBox="1"/>
                <p:nvPr/>
              </p:nvSpPr>
              <p:spPr>
                <a:xfrm>
                  <a:off x="5864076" y="6845818"/>
                  <a:ext cx="532197" cy="169277"/>
                </a:xfrm>
                <a:prstGeom prst="rect">
                  <a:avLst/>
                </a:prstGeom>
                <a:noFill/>
              </p:spPr>
              <p:txBody>
                <a:bodyPr wrap="none" lIns="0" tIns="0" rIns="0" bIns="0" rtlCol="0">
                  <a:spAutoFit/>
                </a:bodyPr>
                <a:lstStyle/>
                <a:p>
                  <a:pPr fontAlgn="base" latinLnBrk="0"/>
                  <a:r>
                    <a:rPr lang="ko-KR" altLang="en-US" sz="11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근무인원</a:t>
                  </a:r>
                  <a:endParaRPr lang="en-US" altLang="ko-KR" sz="11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31" name="TextBox 30"/>
                <p:cNvSpPr txBox="1"/>
                <p:nvPr/>
              </p:nvSpPr>
              <p:spPr>
                <a:xfrm>
                  <a:off x="6794332" y="6845818"/>
                  <a:ext cx="243656" cy="169277"/>
                </a:xfrm>
                <a:prstGeom prst="rect">
                  <a:avLst/>
                </a:prstGeom>
                <a:noFill/>
              </p:spPr>
              <p:txBody>
                <a:bodyPr wrap="none" lIns="0" tIns="0" rIns="0" bIns="0" rtlCol="0">
                  <a:spAutoFit/>
                </a:bodyPr>
                <a:lstStyle/>
                <a:p>
                  <a:pPr fontAlgn="base" latinLnBrk="0"/>
                  <a:r>
                    <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28</a:t>
                  </a:r>
                  <a:r>
                    <a:rPr lang="ko-KR" altLang="en-US" sz="7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명</a:t>
                  </a:r>
                  <a:endParaRPr lang="ko-KR" altLang="en-US" sz="7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p:txBody>
            </p:sp>
          </p:grpSp>
        </p:grpSp>
        <p:grpSp>
          <p:nvGrpSpPr>
            <p:cNvPr id="81" name="그룹 80"/>
            <p:cNvGrpSpPr/>
            <p:nvPr/>
          </p:nvGrpSpPr>
          <p:grpSpPr>
            <a:xfrm>
              <a:off x="5687437" y="5695993"/>
              <a:ext cx="828000" cy="1058109"/>
              <a:chOff x="5687438" y="5695993"/>
              <a:chExt cx="4471813" cy="1058109"/>
            </a:xfrm>
          </p:grpSpPr>
          <p:cxnSp>
            <p:nvCxnSpPr>
              <p:cNvPr id="73" name="직선 연결선 72"/>
              <p:cNvCxnSpPr/>
              <p:nvPr/>
            </p:nvCxnSpPr>
            <p:spPr>
              <a:xfrm>
                <a:off x="5687438" y="5695993"/>
                <a:ext cx="4471813" cy="0"/>
              </a:xfrm>
              <a:prstGeom prst="line">
                <a:avLst/>
              </a:prstGeom>
              <a:ln>
                <a:solidFill>
                  <a:srgbClr val="439C66"/>
                </a:solidFill>
              </a:ln>
            </p:spPr>
            <p:style>
              <a:lnRef idx="1">
                <a:schemeClr val="accent1"/>
              </a:lnRef>
              <a:fillRef idx="0">
                <a:schemeClr val="accent1"/>
              </a:fillRef>
              <a:effectRef idx="0">
                <a:schemeClr val="accent1"/>
              </a:effectRef>
              <a:fontRef idx="minor">
                <a:schemeClr val="tx1"/>
              </a:fontRef>
            </p:style>
          </p:cxnSp>
          <p:cxnSp>
            <p:nvCxnSpPr>
              <p:cNvPr id="77" name="직선 연결선 76"/>
              <p:cNvCxnSpPr/>
              <p:nvPr/>
            </p:nvCxnSpPr>
            <p:spPr>
              <a:xfrm>
                <a:off x="5687438" y="6048696"/>
                <a:ext cx="4471813" cy="0"/>
              </a:xfrm>
              <a:prstGeom prst="line">
                <a:avLst/>
              </a:prstGeom>
              <a:ln>
                <a:solidFill>
                  <a:srgbClr val="439C66"/>
                </a:solidFill>
              </a:ln>
            </p:spPr>
            <p:style>
              <a:lnRef idx="1">
                <a:schemeClr val="accent1"/>
              </a:lnRef>
              <a:fillRef idx="0">
                <a:schemeClr val="accent1"/>
              </a:fillRef>
              <a:effectRef idx="0">
                <a:schemeClr val="accent1"/>
              </a:effectRef>
              <a:fontRef idx="minor">
                <a:schemeClr val="tx1"/>
              </a:fontRef>
            </p:style>
          </p:cxnSp>
          <p:cxnSp>
            <p:nvCxnSpPr>
              <p:cNvPr id="78" name="직선 연결선 77"/>
              <p:cNvCxnSpPr/>
              <p:nvPr/>
            </p:nvCxnSpPr>
            <p:spPr>
              <a:xfrm>
                <a:off x="5687438" y="6401399"/>
                <a:ext cx="4471813" cy="0"/>
              </a:xfrm>
              <a:prstGeom prst="line">
                <a:avLst/>
              </a:prstGeom>
              <a:ln>
                <a:solidFill>
                  <a:srgbClr val="439C66"/>
                </a:solidFill>
              </a:ln>
            </p:spPr>
            <p:style>
              <a:lnRef idx="1">
                <a:schemeClr val="accent1"/>
              </a:lnRef>
              <a:fillRef idx="0">
                <a:schemeClr val="accent1"/>
              </a:fillRef>
              <a:effectRef idx="0">
                <a:schemeClr val="accent1"/>
              </a:effectRef>
              <a:fontRef idx="minor">
                <a:schemeClr val="tx1"/>
              </a:fontRef>
            </p:style>
          </p:cxnSp>
          <p:cxnSp>
            <p:nvCxnSpPr>
              <p:cNvPr id="79" name="직선 연결선 78"/>
              <p:cNvCxnSpPr/>
              <p:nvPr/>
            </p:nvCxnSpPr>
            <p:spPr>
              <a:xfrm>
                <a:off x="5687438" y="6754102"/>
                <a:ext cx="4471813" cy="0"/>
              </a:xfrm>
              <a:prstGeom prst="line">
                <a:avLst/>
              </a:prstGeom>
              <a:ln>
                <a:solidFill>
                  <a:srgbClr val="439C66"/>
                </a:solidFill>
              </a:ln>
            </p:spPr>
            <p:style>
              <a:lnRef idx="1">
                <a:schemeClr val="accent1"/>
              </a:lnRef>
              <a:fillRef idx="0">
                <a:schemeClr val="accent1"/>
              </a:fillRef>
              <a:effectRef idx="0">
                <a:schemeClr val="accent1"/>
              </a:effectRef>
              <a:fontRef idx="minor">
                <a:schemeClr val="tx1"/>
              </a:fontRef>
            </p:style>
          </p:cxnSp>
        </p:grpSp>
        <p:grpSp>
          <p:nvGrpSpPr>
            <p:cNvPr id="82" name="그룹 81"/>
            <p:cNvGrpSpPr/>
            <p:nvPr/>
          </p:nvGrpSpPr>
          <p:grpSpPr>
            <a:xfrm>
              <a:off x="6598416" y="5695993"/>
              <a:ext cx="3600000" cy="1058109"/>
              <a:chOff x="5634322" y="5695993"/>
              <a:chExt cx="4516983" cy="1058109"/>
            </a:xfrm>
          </p:grpSpPr>
          <p:cxnSp>
            <p:nvCxnSpPr>
              <p:cNvPr id="83" name="직선 연결선 82"/>
              <p:cNvCxnSpPr/>
              <p:nvPr/>
            </p:nvCxnSpPr>
            <p:spPr>
              <a:xfrm>
                <a:off x="5634322" y="5695993"/>
                <a:ext cx="4516983"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4" name="직선 연결선 83"/>
              <p:cNvCxnSpPr/>
              <p:nvPr/>
            </p:nvCxnSpPr>
            <p:spPr>
              <a:xfrm>
                <a:off x="5634322" y="6048696"/>
                <a:ext cx="4516983"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5" name="직선 연결선 84"/>
              <p:cNvCxnSpPr/>
              <p:nvPr/>
            </p:nvCxnSpPr>
            <p:spPr>
              <a:xfrm>
                <a:off x="5634322" y="6401399"/>
                <a:ext cx="4516983"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6" name="직선 연결선 85"/>
              <p:cNvCxnSpPr/>
              <p:nvPr/>
            </p:nvCxnSpPr>
            <p:spPr>
              <a:xfrm>
                <a:off x="5634322" y="6754102"/>
                <a:ext cx="4516983"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grpSp>
        <p:nvGrpSpPr>
          <p:cNvPr id="5" name="그룹 4"/>
          <p:cNvGrpSpPr/>
          <p:nvPr/>
        </p:nvGrpSpPr>
        <p:grpSpPr>
          <a:xfrm>
            <a:off x="520700" y="400050"/>
            <a:ext cx="2129301" cy="395300"/>
            <a:chOff x="520700" y="400050"/>
            <a:chExt cx="2129301" cy="395300"/>
          </a:xfrm>
        </p:grpSpPr>
        <p:sp>
          <p:nvSpPr>
            <p:cNvPr id="18" name="TextBox 17"/>
            <p:cNvSpPr txBox="1"/>
            <p:nvPr/>
          </p:nvSpPr>
          <p:spPr>
            <a:xfrm>
              <a:off x="520700" y="549129"/>
              <a:ext cx="2129301" cy="246221"/>
            </a:xfrm>
            <a:prstGeom prst="rect">
              <a:avLst/>
            </a:prstGeom>
            <a:noFill/>
          </p:spPr>
          <p:txBody>
            <a:bodyPr wrap="none" lIns="0" tIns="0" rIns="0" bIns="0" rtlCol="0">
              <a:spAutoFit/>
            </a:bodyPr>
            <a:lstStyle/>
            <a:p>
              <a:r>
                <a:rPr lang="en-US" altLang="ko-KR" sz="1600" dirty="0" smtClean="0">
                  <a:ln>
                    <a:solidFill>
                      <a:srgbClr val="005E39">
                        <a:alpha val="0"/>
                      </a:srgbClr>
                    </a:solidFill>
                  </a:ln>
                  <a:solidFill>
                    <a:srgbClr val="005E39"/>
                  </a:solidFill>
                </a:rPr>
                <a:t>COMPANY INFORMATION</a:t>
              </a:r>
            </a:p>
          </p:txBody>
        </p:sp>
        <p:cxnSp>
          <p:nvCxnSpPr>
            <p:cNvPr id="44" name="직선 연결선 43"/>
            <p:cNvCxnSpPr/>
            <p:nvPr/>
          </p:nvCxnSpPr>
          <p:spPr>
            <a:xfrm>
              <a:off x="520700" y="400050"/>
              <a:ext cx="252000" cy="0"/>
            </a:xfrm>
            <a:prstGeom prst="line">
              <a:avLst/>
            </a:prstGeom>
            <a:ln w="28575">
              <a:solidFill>
                <a:srgbClr val="439C66"/>
              </a:solidFill>
            </a:ln>
          </p:spPr>
          <p:style>
            <a:lnRef idx="1">
              <a:schemeClr val="accent1"/>
            </a:lnRef>
            <a:fillRef idx="0">
              <a:schemeClr val="accent1"/>
            </a:fillRef>
            <a:effectRef idx="0">
              <a:schemeClr val="accent1"/>
            </a:effectRef>
            <a:fontRef idx="minor">
              <a:schemeClr val="tx1"/>
            </a:fontRef>
          </p:style>
        </p:cxnSp>
      </p:grpSp>
      <p:grpSp>
        <p:nvGrpSpPr>
          <p:cNvPr id="19" name="그룹 18"/>
          <p:cNvGrpSpPr/>
          <p:nvPr/>
        </p:nvGrpSpPr>
        <p:grpSpPr>
          <a:xfrm>
            <a:off x="1488281" y="5998764"/>
            <a:ext cx="1392238" cy="384676"/>
            <a:chOff x="1511300" y="5982889"/>
            <a:chExt cx="1392238" cy="384676"/>
          </a:xfrm>
        </p:grpSpPr>
        <p:sp>
          <p:nvSpPr>
            <p:cNvPr id="21" name="TextBox 20"/>
            <p:cNvSpPr txBox="1"/>
            <p:nvPr/>
          </p:nvSpPr>
          <p:spPr>
            <a:xfrm>
              <a:off x="1627132" y="6229066"/>
              <a:ext cx="1160574" cy="138499"/>
            </a:xfrm>
            <a:prstGeom prst="rect">
              <a:avLst/>
            </a:prstGeom>
            <a:noFill/>
          </p:spPr>
          <p:txBody>
            <a:bodyPr wrap="none" lIns="0" tIns="0" rIns="0" bIns="0" rtlCol="0">
              <a:spAutoFit/>
            </a:bodyPr>
            <a:lstStyle/>
            <a:p>
              <a:pPr algn="ctr" fontAlgn="base" latinLnBrk="0"/>
              <a:r>
                <a:rPr lang="ko-KR" altLang="en-US" sz="900" spc="-5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유료직업소개사업</a:t>
              </a:r>
              <a:r>
                <a:rPr lang="ko-KR" altLang="en-US" sz="900" spc="-5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700" spc="-5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등록기업</a:t>
              </a:r>
              <a:endParaRPr lang="ko-KR" altLang="en-US" sz="900" spc="-5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p:txBody>
        </p:sp>
        <p:grpSp>
          <p:nvGrpSpPr>
            <p:cNvPr id="15" name="그룹 14"/>
            <p:cNvGrpSpPr/>
            <p:nvPr/>
          </p:nvGrpSpPr>
          <p:grpSpPr>
            <a:xfrm>
              <a:off x="1511300" y="5982889"/>
              <a:ext cx="1392238" cy="180000"/>
              <a:chOff x="1465497" y="5887639"/>
              <a:chExt cx="1392238" cy="180000"/>
            </a:xfrm>
          </p:grpSpPr>
          <p:sp>
            <p:nvSpPr>
              <p:cNvPr id="10" name="모서리가 둥근 직사각형 9"/>
              <p:cNvSpPr/>
              <p:nvPr/>
            </p:nvSpPr>
            <p:spPr>
              <a:xfrm>
                <a:off x="1465497" y="5887639"/>
                <a:ext cx="1392238" cy="180000"/>
              </a:xfrm>
              <a:prstGeom prst="roundRect">
                <a:avLst>
                  <a:gd name="adj" fmla="val 50000"/>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0" name="TextBox 19"/>
              <p:cNvSpPr txBox="1"/>
              <p:nvPr/>
            </p:nvSpPr>
            <p:spPr>
              <a:xfrm>
                <a:off x="1580527" y="5906802"/>
                <a:ext cx="1162178" cy="138499"/>
              </a:xfrm>
              <a:prstGeom prst="rect">
                <a:avLst/>
              </a:prstGeom>
              <a:noFill/>
            </p:spPr>
            <p:txBody>
              <a:bodyPr wrap="none" lIns="0" tIns="0" rIns="0" bIns="0" rtlCol="0">
                <a:spAutoFit/>
              </a:bodyPr>
              <a:lstStyle/>
              <a:p>
                <a:pPr algn="ctr" fontAlgn="base" latinLnBrk="0"/>
                <a:r>
                  <a:rPr lang="en-US" altLang="ko-KR" sz="900" dirty="0" smtClean="0">
                    <a:ln>
                      <a:solidFill>
                        <a:schemeClr val="accent1">
                          <a:shade val="50000"/>
                          <a:alpha val="0"/>
                        </a:schemeClr>
                      </a:solidFill>
                    </a:ln>
                    <a:solidFill>
                      <a:schemeClr val="bg1"/>
                    </a:solidFill>
                    <a:latin typeface="+mj-lt"/>
                    <a:ea typeface="나눔고딕" panose="020D0604000000000000" pitchFamily="50" charset="-127"/>
                    <a:cs typeface="Leelawadee" panose="020B0502040204020203" pitchFamily="34" charset="-34"/>
                  </a:rPr>
                  <a:t>www.huntersgroup.co.kr</a:t>
                </a:r>
                <a:endParaRPr lang="en-US" altLang="ko-KR" sz="900" dirty="0">
                  <a:ln>
                    <a:solidFill>
                      <a:schemeClr val="accent1">
                        <a:shade val="50000"/>
                        <a:alpha val="0"/>
                      </a:schemeClr>
                    </a:solidFill>
                  </a:ln>
                  <a:solidFill>
                    <a:schemeClr val="bg1"/>
                  </a:solidFill>
                  <a:latin typeface="+mj-lt"/>
                  <a:ea typeface="나눔고딕" panose="020D0604000000000000" pitchFamily="50" charset="-127"/>
                  <a:cs typeface="Leelawadee" panose="020B0502040204020203" pitchFamily="34" charset="-34"/>
                </a:endParaRPr>
              </a:p>
            </p:txBody>
          </p:sp>
        </p:grpSp>
      </p:grpSp>
    </p:spTree>
    <p:extLst>
      <p:ext uri="{BB962C8B-B14F-4D97-AF65-F5344CB8AC3E}">
        <p14:creationId xmlns="" xmlns:p14="http://schemas.microsoft.com/office/powerpoint/2010/main" val="35921619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94" y="0"/>
            <a:ext cx="5345207" cy="756000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pic>
        <p:nvPicPr>
          <p:cNvPr id="2" name="그림 1"/>
          <p:cNvPicPr>
            <a:picLocks noChangeAspect="1"/>
          </p:cNvPicPr>
          <p:nvPr/>
        </p:nvPicPr>
        <p:blipFill rotWithShape="1">
          <a:blip r:embed="rId2" cstate="print">
            <a:extLst>
              <a:ext uri="{28A0092B-C50C-407E-A947-70E740481C1C}">
                <a14:useLocalDpi xmlns="" xmlns:a14="http://schemas.microsoft.com/office/drawing/2010/main" val="0"/>
              </a:ext>
            </a:extLst>
          </a:blip>
          <a:srcRect b="2835"/>
          <a:stretch/>
        </p:blipFill>
        <p:spPr>
          <a:xfrm>
            <a:off x="8339847" y="4221573"/>
            <a:ext cx="2298958" cy="3338102"/>
          </a:xfrm>
          <a:prstGeom prst="rect">
            <a:avLst/>
          </a:prstGeom>
        </p:spPr>
      </p:pic>
      <p:sp>
        <p:nvSpPr>
          <p:cNvPr id="3" name="직사각형 2"/>
          <p:cNvSpPr/>
          <p:nvPr/>
        </p:nvSpPr>
        <p:spPr>
          <a:xfrm>
            <a:off x="520700" y="1355297"/>
            <a:ext cx="4680000" cy="4861331"/>
          </a:xfrm>
          <a:prstGeom prst="rect">
            <a:avLst/>
          </a:prstGeom>
        </p:spPr>
        <p:txBody>
          <a:bodyPr lIns="0" tIns="0" rIns="0" bIns="0">
            <a:spAutoFit/>
          </a:bodyPr>
          <a:lstStyle/>
          <a:p>
            <a:pPr fontAlgn="base" latinLnBrk="0">
              <a:lnSpc>
                <a:spcPct val="130000"/>
              </a:lnSpc>
            </a:pP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헌터스그룹을 방문해주셔서 감사합니다</a:t>
            </a:r>
            <a:r>
              <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a:t>
            </a:r>
          </a:p>
          <a:p>
            <a:pPr fontAlgn="base" latinLnBrk="0">
              <a:lnSpc>
                <a:spcPct val="130000"/>
              </a:lnSpc>
            </a:pPr>
            <a:endPar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기업과 개인이 현재를 개척하고 미래를 준비하는데 있어 꼭 필요한 동반자가 될 수 있도록 정진해 </a:t>
            </a: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갈 것입니다</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a:t>
            </a:r>
            <a:endPar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사회의 급속한 변화로 인하여 일자리가 줄어들고 실업률이 높아지면서 구직과 경력관리에 대한 염려와 관심이 늘어나고 있습니다</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그런가 하면 </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인력이 넘쳐남에도 불구하고 기업에서는 업무에 적합한 인재를 찾는 일이 점점 더 어려워지는 실정입니다</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급속한 기술발전과 시시각각 변하는 트렌드로 인하여 시장의 방향을 가늠하기 어렵고 그에 따라 기업과 개인의 신속한 대응은 더욱 어려운 환경에 처해 있습니다</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저희는 이러한 환경 변화를 인식하고 기업과 인재를 시기적절하게 연결해주는 일에 역량을 집중하고 있습니다</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이를 통해 기업은 필요한 시기에 적합한 인재를 확보하고 개인은 적절한 시기에 원하는 직업을 갖게 됨으로써 양자가 모두 </a:t>
            </a: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행복 해질수 </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있음을 믿기 때문입니다</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a:t>
            </a:r>
            <a:endPar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저희는 </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2012</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년부터 기업과 개인의 </a:t>
            </a: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가교 역할을 </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수행하면서 다음과 같은 핵심 가치를 실현하고자 합니다</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a:t>
            </a:r>
            <a:endPar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endPar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endParaRPr lang="en-US" altLang="ko-KR" sz="9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r>
              <a:rPr lang="ko-KR" altLang="en-US"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첫째</a:t>
            </a:r>
            <a:r>
              <a:rPr lang="en-US" altLang="ko-KR"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헌터스 </a:t>
            </a:r>
            <a:r>
              <a:rPr lang="ko-KR" altLang="en-US"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그룹은 </a:t>
            </a:r>
            <a:r>
              <a:rPr lang="en-US" altLang="ko-KR"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사람</a:t>
            </a:r>
            <a:r>
              <a:rPr lang="en-US" altLang="ko-KR"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을 </a:t>
            </a:r>
            <a:r>
              <a:rPr lang="ko-KR" altLang="en-US"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최우선 가치로 </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생각합니다</a:t>
            </a:r>
            <a:r>
              <a:rPr lang="en-US" altLang="ko-KR"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a:t>
            </a:r>
            <a:endParaRPr lang="en-US" altLang="ko-KR"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r>
              <a:rPr lang="ko-KR" altLang="en-US"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둘째</a:t>
            </a:r>
            <a:r>
              <a:rPr lang="en-US" altLang="ko-KR"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헌터스 </a:t>
            </a:r>
            <a:r>
              <a:rPr lang="ko-KR" altLang="en-US"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그룹은 업무를 수행함에 </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있어 </a:t>
            </a:r>
            <a:r>
              <a:rPr lang="en-US" altLang="ko-KR"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정직</a:t>
            </a:r>
            <a:r>
              <a:rPr lang="en-US" altLang="ko-KR"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을 </a:t>
            </a:r>
            <a:r>
              <a:rPr lang="ko-KR" altLang="en-US"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가장 중요한 요소로 </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생각합니다</a:t>
            </a:r>
            <a:r>
              <a:rPr lang="en-US" altLang="ko-KR"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a:t>
            </a:r>
            <a:endParaRPr lang="en-US" altLang="ko-KR"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r>
              <a:rPr lang="ko-KR" altLang="en-US"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셋째</a:t>
            </a:r>
            <a:r>
              <a:rPr lang="en-US" altLang="ko-KR"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헌터스그룹은 </a:t>
            </a:r>
            <a:r>
              <a:rPr lang="en-US" altLang="ko-KR"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현재</a:t>
            </a:r>
            <a:r>
              <a:rPr lang="en-US" altLang="ko-KR"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에 </a:t>
            </a:r>
            <a:r>
              <a:rPr lang="ko-KR" altLang="en-US"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충실하면서 눈과 </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머리는 </a:t>
            </a:r>
            <a:r>
              <a:rPr lang="en-US" altLang="ko-KR"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미래</a:t>
            </a:r>
            <a:r>
              <a:rPr lang="en-US" altLang="ko-KR" sz="900" b="1" dirty="0">
                <a:ln>
                  <a:solidFill>
                    <a:schemeClr val="accent1">
                      <a:shade val="50000"/>
                      <a:alpha val="0"/>
                    </a:schemeClr>
                  </a:solidFill>
                </a:ln>
                <a:solidFill>
                  <a:srgbClr val="56B67D"/>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를 </a:t>
            </a:r>
            <a:r>
              <a:rPr lang="ko-KR" altLang="en-US"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지향합니다</a:t>
            </a:r>
            <a:r>
              <a:rPr lang="en-US" altLang="ko-KR" sz="9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a:t>
            </a:r>
          </a:p>
          <a:p>
            <a:pPr fontAlgn="base" latinLnBrk="0">
              <a:lnSpc>
                <a:spcPct val="130000"/>
              </a:lnSpc>
            </a:pPr>
            <a:endParaRPr lang="en-US" altLang="ko-KR" sz="9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저희는 </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시장의 변화를 파악하고 기업과 개인이 필요로 하는 서비스를 제공하기 </a:t>
            </a: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위하여</a:t>
            </a:r>
            <a:r>
              <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a:r>
            <a:br>
              <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b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끊임없는 </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노력과 새로운 방법을 모색해가고자 합니다</a:t>
            </a:r>
            <a:r>
              <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헌터스 </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그룹은 기업과 개인이 현재를 개척하고 미래를 준비하는데 있어 꼭 필요한 동반자가 </a:t>
            </a: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될 수 </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있도록 정진해 갈 것입니다</a:t>
            </a:r>
            <a:r>
              <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a:t>
            </a:r>
          </a:p>
          <a:p>
            <a:pPr fontAlgn="base" latinLnBrk="0">
              <a:lnSpc>
                <a:spcPct val="130000"/>
              </a:lnSpc>
            </a:pPr>
            <a:endPar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감사합니다</a:t>
            </a:r>
            <a:r>
              <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a:t>
            </a:r>
            <a:endPar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endPar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pPr>
            <a:r>
              <a:rPr lang="ko-KR" altLang="en-US"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정 경 모</a:t>
            </a:r>
            <a:endParaRPr lang="en-US" altLang="ko-KR"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4" name="직사각형 3"/>
          <p:cNvSpPr/>
          <p:nvPr/>
        </p:nvSpPr>
        <p:spPr>
          <a:xfrm>
            <a:off x="5491113" y="1355297"/>
            <a:ext cx="4680000" cy="4739759"/>
          </a:xfrm>
          <a:prstGeom prst="rect">
            <a:avLst/>
          </a:prstGeom>
        </p:spPr>
        <p:txBody>
          <a:bodyPr lIns="0" tIns="0" rIns="0" bIns="0">
            <a:spAutoFit/>
          </a:bodyPr>
          <a:lstStyle/>
          <a:p>
            <a:pPr fontAlgn="base" latinLnBrk="0">
              <a:lnSpc>
                <a:spcPct val="110000"/>
              </a:lnSpc>
            </a:pP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Thank you for visiting Hunters Group</a:t>
            </a:r>
            <a: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t>!</a:t>
            </a:r>
          </a:p>
          <a:p>
            <a:pPr fontAlgn="base" latinLnBrk="0">
              <a:lnSpc>
                <a:spcPct val="110000"/>
              </a:lnSpc>
            </a:pPr>
            <a:endPar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endParaRPr>
          </a:p>
          <a:p>
            <a:pPr fontAlgn="base" latinLnBrk="0">
              <a:lnSpc>
                <a:spcPct val="110000"/>
              </a:lnSpc>
            </a:pP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we will assist on developing a current </a:t>
            </a:r>
            <a: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t>environments </a:t>
            </a: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and preparing for the future,</a:t>
            </a:r>
          </a:p>
          <a:p>
            <a:pPr fontAlgn="base" latinLnBrk="0">
              <a:lnSpc>
                <a:spcPct val="110000"/>
              </a:lnSpc>
            </a:pP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According to the rapidly changing times, Concerns and interests about career managements and recruits are soaring up due to increasing unemployment rate according to the reduced job opportunities. In spite of overflowed human-resources, companies are still facing to the difficulties finding employees suitable for their business fields. In rapid development of technology and with constant change of market trend, both corporations and individuals are hard to follow up rapid changes.</a:t>
            </a:r>
          </a:p>
          <a:p>
            <a:pPr fontAlgn="base" latinLnBrk="0">
              <a:lnSpc>
                <a:spcPct val="110000"/>
              </a:lnSpc>
            </a:pP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Since 2012, Hunters Group recognizes these environment changes and concentrates on connecting job seeker to company in right time. Through this, company can prepare for future changes and job seeker finds correct job he/she wants and by doing so we believe both parties will be satisfied.</a:t>
            </a:r>
          </a:p>
          <a:p>
            <a:pPr fontAlgn="base" latinLnBrk="0">
              <a:lnSpc>
                <a:spcPct val="110000"/>
              </a:lnSpc>
            </a:pP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Hunters Group will fulfill the following significant values with playing a connecting role between individuals and companies.</a:t>
            </a:r>
          </a:p>
          <a:p>
            <a:pPr fontAlgn="base" latinLnBrk="0">
              <a:lnSpc>
                <a:spcPct val="110000"/>
              </a:lnSpc>
            </a:pPr>
            <a:endPar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endParaRPr>
          </a:p>
          <a:p>
            <a:pPr fontAlgn="base" latinLnBrk="0">
              <a:lnSpc>
                <a:spcPct val="110000"/>
              </a:lnSpc>
            </a:pPr>
            <a:r>
              <a:rPr lang="en-US" altLang="ko-KR" sz="1000" dirty="0">
                <a:ln>
                  <a:solidFill>
                    <a:schemeClr val="accent1">
                      <a:shade val="50000"/>
                      <a:alpha val="0"/>
                    </a:schemeClr>
                  </a:solidFill>
                </a:ln>
                <a:solidFill>
                  <a:srgbClr val="439C66"/>
                </a:solidFill>
                <a:latin typeface="+mj-lt"/>
                <a:ea typeface="나눔고딕" panose="020D0604000000000000" pitchFamily="50" charset="-127"/>
                <a:cs typeface="Leelawadee" panose="020B0502040204020203" pitchFamily="34" charset="-34"/>
              </a:rPr>
              <a:t>First,</a:t>
            </a:r>
            <a:r>
              <a:rPr lang="en-US" altLang="ko-KR" sz="1000" dirty="0">
                <a:ln>
                  <a:solidFill>
                    <a:schemeClr val="accent1">
                      <a:shade val="50000"/>
                      <a:alpha val="0"/>
                    </a:schemeClr>
                  </a:solidFill>
                </a:ln>
                <a:solidFill>
                  <a:srgbClr val="439C66"/>
                </a:solidFill>
                <a:latin typeface="+mj-lt"/>
                <a:cs typeface="Leelawadee" panose="020B0502040204020203" pitchFamily="34" charset="-34"/>
              </a:rPr>
              <a:t> Hunters Group's highest priority value </a:t>
            </a:r>
            <a:r>
              <a:rPr lang="en-US" altLang="ko-KR" sz="1000" dirty="0" smtClean="0">
                <a:ln>
                  <a:solidFill>
                    <a:schemeClr val="accent1">
                      <a:shade val="50000"/>
                      <a:alpha val="0"/>
                    </a:schemeClr>
                  </a:solidFill>
                </a:ln>
                <a:solidFill>
                  <a:srgbClr val="439C66"/>
                </a:solidFill>
                <a:latin typeface="+mj-lt"/>
                <a:cs typeface="Leelawadee" panose="020B0502040204020203" pitchFamily="34" charset="-34"/>
              </a:rPr>
              <a:t>is </a:t>
            </a:r>
            <a:r>
              <a:rPr lang="en-US" altLang="ko-KR" sz="1000" b="1" dirty="0" smtClean="0">
                <a:ln>
                  <a:solidFill>
                    <a:schemeClr val="accent1">
                      <a:shade val="50000"/>
                      <a:alpha val="0"/>
                    </a:schemeClr>
                  </a:solidFill>
                </a:ln>
                <a:solidFill>
                  <a:srgbClr val="005E39"/>
                </a:solidFill>
                <a:latin typeface="+mj-lt"/>
                <a:cs typeface="Leelawadee" panose="020B0502040204020203" pitchFamily="34" charset="-34"/>
              </a:rPr>
              <a:t>'Human'</a:t>
            </a:r>
            <a:r>
              <a:rPr lang="en-US" altLang="ko-KR" sz="1000" dirty="0" smtClean="0">
                <a:ln>
                  <a:solidFill>
                    <a:schemeClr val="accent1">
                      <a:shade val="50000"/>
                      <a:alpha val="0"/>
                    </a:schemeClr>
                  </a:solidFill>
                </a:ln>
                <a:solidFill>
                  <a:srgbClr val="439C66"/>
                </a:solidFill>
                <a:latin typeface="+mj-lt"/>
                <a:cs typeface="Leelawadee" panose="020B0502040204020203" pitchFamily="34" charset="-34"/>
              </a:rPr>
              <a:t>.</a:t>
            </a:r>
            <a:endParaRPr lang="en-US" altLang="ko-KR" sz="1000" dirty="0">
              <a:ln>
                <a:solidFill>
                  <a:schemeClr val="accent1">
                    <a:shade val="50000"/>
                    <a:alpha val="0"/>
                  </a:schemeClr>
                </a:solidFill>
              </a:ln>
              <a:solidFill>
                <a:srgbClr val="439C66"/>
              </a:solidFill>
              <a:latin typeface="+mj-lt"/>
              <a:cs typeface="Leelawadee" panose="020B0502040204020203" pitchFamily="34" charset="-34"/>
            </a:endParaRPr>
          </a:p>
          <a:p>
            <a:pPr fontAlgn="base" latinLnBrk="0">
              <a:lnSpc>
                <a:spcPct val="110000"/>
              </a:lnSpc>
            </a:pPr>
            <a:r>
              <a:rPr lang="en-US" altLang="ko-KR" sz="1000" dirty="0">
                <a:ln>
                  <a:solidFill>
                    <a:schemeClr val="accent1">
                      <a:shade val="50000"/>
                      <a:alpha val="0"/>
                    </a:schemeClr>
                  </a:solidFill>
                </a:ln>
                <a:solidFill>
                  <a:srgbClr val="439C66"/>
                </a:solidFill>
                <a:latin typeface="+mj-lt"/>
                <a:ea typeface="나눔고딕" panose="020D0604000000000000" pitchFamily="50" charset="-127"/>
                <a:cs typeface="Leelawadee" panose="020B0502040204020203" pitchFamily="34" charset="-34"/>
              </a:rPr>
              <a:t>Second,</a:t>
            </a:r>
            <a:r>
              <a:rPr lang="en-US" altLang="ko-KR" sz="1000" dirty="0">
                <a:ln>
                  <a:solidFill>
                    <a:schemeClr val="accent1">
                      <a:shade val="50000"/>
                      <a:alpha val="0"/>
                    </a:schemeClr>
                  </a:solidFill>
                </a:ln>
                <a:solidFill>
                  <a:srgbClr val="439C66"/>
                </a:solidFill>
                <a:latin typeface="+mj-lt"/>
                <a:cs typeface="Leelawadee" panose="020B0502040204020203" pitchFamily="34" charset="-34"/>
              </a:rPr>
              <a:t> Hunters Group believes </a:t>
            </a:r>
            <a:r>
              <a:rPr lang="en-US" altLang="ko-KR" sz="1000" b="1" dirty="0" smtClean="0">
                <a:ln>
                  <a:solidFill>
                    <a:schemeClr val="accent1">
                      <a:shade val="50000"/>
                      <a:alpha val="0"/>
                    </a:schemeClr>
                  </a:solidFill>
                </a:ln>
                <a:solidFill>
                  <a:srgbClr val="005E39"/>
                </a:solidFill>
                <a:latin typeface="+mj-lt"/>
                <a:cs typeface="Leelawadee" panose="020B0502040204020203" pitchFamily="34" charset="-34"/>
              </a:rPr>
              <a:t>'Honest</a:t>
            </a:r>
            <a:r>
              <a:rPr lang="en-US" altLang="ko-KR" sz="1000" b="1" dirty="0">
                <a:ln>
                  <a:solidFill>
                    <a:schemeClr val="accent1">
                      <a:shade val="50000"/>
                      <a:alpha val="0"/>
                    </a:schemeClr>
                  </a:solidFill>
                </a:ln>
                <a:solidFill>
                  <a:srgbClr val="005E39"/>
                </a:solidFill>
                <a:latin typeface="+mj-lt"/>
                <a:cs typeface="Leelawadee" panose="020B0502040204020203" pitchFamily="34" charset="-34"/>
              </a:rPr>
              <a:t>'</a:t>
            </a:r>
            <a:r>
              <a:rPr lang="en-US" altLang="ko-KR" sz="1000" dirty="0">
                <a:ln>
                  <a:solidFill>
                    <a:schemeClr val="accent1">
                      <a:shade val="50000"/>
                      <a:alpha val="0"/>
                    </a:schemeClr>
                  </a:solidFill>
                </a:ln>
                <a:solidFill>
                  <a:srgbClr val="439C66"/>
                </a:solidFill>
                <a:latin typeface="+mj-lt"/>
                <a:cs typeface="Leelawadee" panose="020B0502040204020203" pitchFamily="34" charset="-34"/>
              </a:rPr>
              <a:t> as most </a:t>
            </a:r>
            <a:r>
              <a:rPr lang="en-US" altLang="ko-KR" sz="1000" dirty="0" smtClean="0">
                <a:ln>
                  <a:solidFill>
                    <a:schemeClr val="accent1">
                      <a:shade val="50000"/>
                      <a:alpha val="0"/>
                    </a:schemeClr>
                  </a:solidFill>
                </a:ln>
                <a:solidFill>
                  <a:srgbClr val="439C66"/>
                </a:solidFill>
                <a:latin typeface="+mj-lt"/>
                <a:cs typeface="Leelawadee" panose="020B0502040204020203" pitchFamily="34" charset="-34"/>
              </a:rPr>
              <a:t>important element </a:t>
            </a:r>
            <a:r>
              <a:rPr lang="en-US" altLang="ko-KR" sz="1000" dirty="0">
                <a:ln>
                  <a:solidFill>
                    <a:schemeClr val="accent1">
                      <a:shade val="50000"/>
                      <a:alpha val="0"/>
                    </a:schemeClr>
                  </a:solidFill>
                </a:ln>
                <a:solidFill>
                  <a:srgbClr val="439C66"/>
                </a:solidFill>
                <a:latin typeface="+mj-lt"/>
                <a:cs typeface="Leelawadee" panose="020B0502040204020203" pitchFamily="34" charset="-34"/>
              </a:rPr>
              <a:t>in business.</a:t>
            </a:r>
          </a:p>
          <a:p>
            <a:pPr fontAlgn="base" latinLnBrk="0">
              <a:lnSpc>
                <a:spcPct val="110000"/>
              </a:lnSpc>
            </a:pPr>
            <a:r>
              <a:rPr lang="en-US" altLang="ko-KR" sz="1000" dirty="0">
                <a:ln>
                  <a:solidFill>
                    <a:schemeClr val="accent1">
                      <a:shade val="50000"/>
                      <a:alpha val="0"/>
                    </a:schemeClr>
                  </a:solidFill>
                </a:ln>
                <a:solidFill>
                  <a:srgbClr val="439C66"/>
                </a:solidFill>
                <a:latin typeface="+mj-lt"/>
                <a:ea typeface="나눔고딕" panose="020D0604000000000000" pitchFamily="50" charset="-127"/>
                <a:cs typeface="Leelawadee" panose="020B0502040204020203" pitchFamily="34" charset="-34"/>
              </a:rPr>
              <a:t>Third,</a:t>
            </a:r>
            <a:r>
              <a:rPr lang="en-US" altLang="ko-KR" sz="1000" dirty="0">
                <a:ln>
                  <a:solidFill>
                    <a:schemeClr val="accent1">
                      <a:shade val="50000"/>
                      <a:alpha val="0"/>
                    </a:schemeClr>
                  </a:solidFill>
                </a:ln>
                <a:solidFill>
                  <a:srgbClr val="439C66"/>
                </a:solidFill>
                <a:latin typeface="+mj-lt"/>
                <a:cs typeface="Leelawadee" panose="020B0502040204020203" pitchFamily="34" charset="-34"/>
              </a:rPr>
              <a:t> Hunters Group focuses </a:t>
            </a:r>
            <a:r>
              <a:rPr lang="en-US" altLang="ko-KR" sz="1000" dirty="0" smtClean="0">
                <a:ln>
                  <a:solidFill>
                    <a:schemeClr val="accent1">
                      <a:shade val="50000"/>
                      <a:alpha val="0"/>
                    </a:schemeClr>
                  </a:solidFill>
                </a:ln>
                <a:solidFill>
                  <a:srgbClr val="439C66"/>
                </a:solidFill>
                <a:latin typeface="+mj-lt"/>
                <a:cs typeface="Leelawadee" panose="020B0502040204020203" pitchFamily="34" charset="-34"/>
              </a:rPr>
              <a:t>on </a:t>
            </a:r>
            <a:r>
              <a:rPr lang="en-US" altLang="ko-KR" sz="1000" b="1" dirty="0" smtClean="0">
                <a:ln>
                  <a:solidFill>
                    <a:schemeClr val="accent1">
                      <a:shade val="50000"/>
                      <a:alpha val="0"/>
                    </a:schemeClr>
                  </a:solidFill>
                </a:ln>
                <a:solidFill>
                  <a:srgbClr val="005E39"/>
                </a:solidFill>
                <a:latin typeface="+mj-lt"/>
                <a:cs typeface="Leelawadee" panose="020B0502040204020203" pitchFamily="34" charset="-34"/>
              </a:rPr>
              <a:t>'Current</a:t>
            </a:r>
            <a:r>
              <a:rPr lang="en-US" altLang="ko-KR" sz="1000" b="1" dirty="0">
                <a:ln>
                  <a:solidFill>
                    <a:schemeClr val="accent1">
                      <a:shade val="50000"/>
                      <a:alpha val="0"/>
                    </a:schemeClr>
                  </a:solidFill>
                </a:ln>
                <a:solidFill>
                  <a:srgbClr val="005E39"/>
                </a:solidFill>
                <a:latin typeface="+mj-lt"/>
                <a:cs typeface="Leelawadee" panose="020B0502040204020203" pitchFamily="34" charset="-34"/>
              </a:rPr>
              <a:t>'</a:t>
            </a:r>
            <a:r>
              <a:rPr lang="en-US" altLang="ko-KR" sz="1000" dirty="0">
                <a:ln>
                  <a:solidFill>
                    <a:schemeClr val="accent1">
                      <a:shade val="50000"/>
                      <a:alpha val="0"/>
                    </a:schemeClr>
                  </a:solidFill>
                </a:ln>
                <a:solidFill>
                  <a:srgbClr val="005E39"/>
                </a:solidFill>
                <a:latin typeface="+mj-lt"/>
                <a:cs typeface="Leelawadee" panose="020B0502040204020203" pitchFamily="34" charset="-34"/>
              </a:rPr>
              <a:t> </a:t>
            </a:r>
            <a:r>
              <a:rPr lang="en-US" altLang="ko-KR" sz="1000" dirty="0" smtClean="0">
                <a:ln>
                  <a:solidFill>
                    <a:schemeClr val="accent1">
                      <a:shade val="50000"/>
                      <a:alpha val="0"/>
                    </a:schemeClr>
                  </a:solidFill>
                </a:ln>
                <a:solidFill>
                  <a:srgbClr val="439C66"/>
                </a:solidFill>
                <a:latin typeface="+mj-lt"/>
                <a:cs typeface="Leelawadee" panose="020B0502040204020203" pitchFamily="34" charset="-34"/>
              </a:rPr>
              <a:t>environments, but </a:t>
            </a:r>
            <a:r>
              <a:rPr lang="en-US" altLang="ko-KR" sz="1000" dirty="0">
                <a:ln>
                  <a:solidFill>
                    <a:schemeClr val="accent1">
                      <a:shade val="50000"/>
                      <a:alpha val="0"/>
                    </a:schemeClr>
                  </a:solidFill>
                </a:ln>
                <a:solidFill>
                  <a:srgbClr val="439C66"/>
                </a:solidFill>
                <a:latin typeface="+mj-lt"/>
                <a:cs typeface="Leelawadee" panose="020B0502040204020203" pitchFamily="34" charset="-34"/>
              </a:rPr>
              <a:t>our values aim to the </a:t>
            </a:r>
            <a:r>
              <a:rPr lang="en-US" altLang="ko-KR" sz="1000" b="1" dirty="0" smtClean="0">
                <a:ln>
                  <a:solidFill>
                    <a:schemeClr val="accent1">
                      <a:shade val="50000"/>
                      <a:alpha val="0"/>
                    </a:schemeClr>
                  </a:solidFill>
                </a:ln>
                <a:solidFill>
                  <a:srgbClr val="005E39"/>
                </a:solidFill>
                <a:latin typeface="+mj-lt"/>
                <a:cs typeface="Leelawadee" panose="020B0502040204020203" pitchFamily="34" charset="-34"/>
              </a:rPr>
              <a:t>'Future'</a:t>
            </a:r>
            <a:r>
              <a:rPr lang="en-US" altLang="ko-KR" sz="1000" dirty="0" smtClean="0">
                <a:ln>
                  <a:solidFill>
                    <a:schemeClr val="accent1">
                      <a:shade val="50000"/>
                      <a:alpha val="0"/>
                    </a:schemeClr>
                  </a:solidFill>
                </a:ln>
                <a:solidFill>
                  <a:srgbClr val="439C66"/>
                </a:solidFill>
                <a:latin typeface="+mj-lt"/>
                <a:cs typeface="Leelawadee" panose="020B0502040204020203" pitchFamily="34" charset="-34"/>
              </a:rPr>
              <a:t>.</a:t>
            </a:r>
          </a:p>
          <a:p>
            <a:pPr fontAlgn="base" latinLnBrk="0">
              <a:lnSpc>
                <a:spcPct val="110000"/>
              </a:lnSpc>
            </a:pPr>
            <a:endPar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endParaRPr>
          </a:p>
          <a:p>
            <a:pPr fontAlgn="base" latinLnBrk="0">
              <a:lnSpc>
                <a:spcPct val="110000"/>
              </a:lnSpc>
            </a:pP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Hunters Group continues </a:t>
            </a:r>
            <a: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t>to explore new ways to give better</a:t>
            </a:r>
            <a:b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br>
            <a: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t>services to both companies and </a:t>
            </a: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individuals.</a:t>
            </a:r>
          </a:p>
          <a:p>
            <a:pPr fontAlgn="base" latinLnBrk="0">
              <a:lnSpc>
                <a:spcPct val="110000"/>
              </a:lnSpc>
            </a:pP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Hunters Group will </a:t>
            </a:r>
            <a: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t>assist on developing a current environments</a:t>
            </a:r>
            <a:b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br>
            <a: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t>and </a:t>
            </a:r>
            <a:r>
              <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rPr>
              <a:t>preparing for the future.</a:t>
            </a:r>
          </a:p>
          <a:p>
            <a:pPr fontAlgn="base" latinLnBrk="0">
              <a:lnSpc>
                <a:spcPct val="110000"/>
              </a:lnSpc>
            </a:pPr>
            <a:endPar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endParaRPr>
          </a:p>
          <a:p>
            <a:pPr fontAlgn="base" latinLnBrk="0">
              <a:lnSpc>
                <a:spcPct val="110000"/>
              </a:lnSpc>
            </a:pPr>
            <a: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t>Sincerely.</a:t>
            </a:r>
            <a:endPar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endParaRPr>
          </a:p>
          <a:p>
            <a:pPr fontAlgn="base" latinLnBrk="0">
              <a:lnSpc>
                <a:spcPct val="110000"/>
              </a:lnSpc>
            </a:pPr>
            <a:endPar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endParaRPr>
          </a:p>
          <a:p>
            <a:pPr fontAlgn="base" latinLnBrk="0">
              <a:lnSpc>
                <a:spcPct val="110000"/>
              </a:lnSpc>
            </a:pPr>
            <a:r>
              <a:rPr lang="en-US" altLang="ko-KR" sz="1000" dirty="0" smtClean="0">
                <a:ln>
                  <a:solidFill>
                    <a:schemeClr val="accent1">
                      <a:shade val="50000"/>
                      <a:alpha val="0"/>
                    </a:schemeClr>
                  </a:solidFill>
                </a:ln>
                <a:solidFill>
                  <a:schemeClr val="tx1">
                    <a:lumMod val="85000"/>
                    <a:lumOff val="15000"/>
                  </a:schemeClr>
                </a:solidFill>
                <a:latin typeface="+mj-lt"/>
                <a:cs typeface="Leelawadee" panose="020B0502040204020203" pitchFamily="34" charset="-34"/>
              </a:rPr>
              <a:t>Kyung Mo Chung</a:t>
            </a:r>
            <a:endParaRPr lang="en-US" altLang="ko-KR" sz="1000" dirty="0">
              <a:ln>
                <a:solidFill>
                  <a:schemeClr val="accent1">
                    <a:shade val="50000"/>
                    <a:alpha val="0"/>
                  </a:schemeClr>
                </a:solidFill>
              </a:ln>
              <a:solidFill>
                <a:schemeClr val="tx1">
                  <a:lumMod val="85000"/>
                  <a:lumOff val="15000"/>
                </a:schemeClr>
              </a:solidFill>
              <a:latin typeface="+mj-lt"/>
              <a:cs typeface="Leelawadee" panose="020B0502040204020203" pitchFamily="34" charset="-34"/>
            </a:endParaRPr>
          </a:p>
        </p:txBody>
      </p:sp>
      <p:grpSp>
        <p:nvGrpSpPr>
          <p:cNvPr id="6" name="그룹 5"/>
          <p:cNvGrpSpPr/>
          <p:nvPr/>
        </p:nvGrpSpPr>
        <p:grpSpPr>
          <a:xfrm>
            <a:off x="520700" y="400050"/>
            <a:ext cx="1247136" cy="395300"/>
            <a:chOff x="520700" y="400050"/>
            <a:chExt cx="1247136" cy="395300"/>
          </a:xfrm>
        </p:grpSpPr>
        <p:sp>
          <p:nvSpPr>
            <p:cNvPr id="5" name="TextBox 4"/>
            <p:cNvSpPr txBox="1"/>
            <p:nvPr/>
          </p:nvSpPr>
          <p:spPr>
            <a:xfrm>
              <a:off x="520700" y="549129"/>
              <a:ext cx="1247136" cy="246221"/>
            </a:xfrm>
            <a:prstGeom prst="rect">
              <a:avLst/>
            </a:prstGeom>
            <a:noFill/>
          </p:spPr>
          <p:txBody>
            <a:bodyPr wrap="none" lIns="0" tIns="0" rIns="0" bIns="0" rtlCol="0">
              <a:spAutoFit/>
            </a:bodyPr>
            <a:lstStyle>
              <a:defPPr>
                <a:defRPr lang="ko-KR"/>
              </a:defPPr>
              <a:lvl1pPr>
                <a:defRPr sz="1300">
                  <a:ln>
                    <a:solidFill>
                      <a:srgbClr val="005E39">
                        <a:alpha val="0"/>
                      </a:srgbClr>
                    </a:solidFill>
                  </a:ln>
                  <a:solidFill>
                    <a:srgbClr val="005E39"/>
                  </a:solidFill>
                </a:defRPr>
              </a:lvl1pPr>
            </a:lstStyle>
            <a:p>
              <a:r>
                <a:rPr lang="en-US" altLang="ko-KR" sz="1600" dirty="0">
                  <a:solidFill>
                    <a:schemeClr val="bg1"/>
                  </a:solidFill>
                </a:rPr>
                <a:t>CEO GREETING</a:t>
              </a:r>
            </a:p>
          </p:txBody>
        </p:sp>
        <p:cxnSp>
          <p:nvCxnSpPr>
            <p:cNvPr id="7" name="직선 연결선 6"/>
            <p:cNvCxnSpPr/>
            <p:nvPr/>
          </p:nvCxnSpPr>
          <p:spPr>
            <a:xfrm>
              <a:off x="520700" y="400050"/>
              <a:ext cx="252000" cy="0"/>
            </a:xfrm>
            <a:prstGeom prst="line">
              <a:avLst/>
            </a:prstGeom>
            <a:ln w="28575">
              <a:solidFill>
                <a:srgbClr val="439C66"/>
              </a:solidFill>
            </a:ln>
          </p:spPr>
          <p:style>
            <a:lnRef idx="1">
              <a:schemeClr val="accent1"/>
            </a:lnRef>
            <a:fillRef idx="0">
              <a:schemeClr val="accent1"/>
            </a:fillRef>
            <a:effectRef idx="0">
              <a:schemeClr val="accent1"/>
            </a:effectRef>
            <a:fontRef idx="minor">
              <a:schemeClr val="tx1"/>
            </a:fontRef>
          </p:style>
        </p:cxnSp>
      </p:grpSp>
      <p:pic>
        <p:nvPicPr>
          <p:cNvPr id="10" name="그림 9"/>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802877" y="6902197"/>
            <a:ext cx="1449336" cy="354120"/>
          </a:xfrm>
          <a:prstGeom prst="rect">
            <a:avLst/>
          </a:prstGeom>
        </p:spPr>
      </p:pic>
    </p:spTree>
    <p:extLst>
      <p:ext uri="{BB962C8B-B14F-4D97-AF65-F5344CB8AC3E}">
        <p14:creationId xmlns="" xmlns:p14="http://schemas.microsoft.com/office/powerpoint/2010/main" val="40496505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그림 95"/>
          <p:cNvPicPr>
            <a:picLocks noChangeAspect="1"/>
          </p:cNvPicPr>
          <p:nvPr/>
        </p:nvPicPr>
        <p:blipFill>
          <a:blip r:embed="rId2">
            <a:extLst>
              <a:ext uri="{BEBA8EAE-BF5A-486C-A8C5-ECC9F3942E4B}">
                <a14:imgProps xmlns="" xmlns:a14="http://schemas.microsoft.com/office/drawing/2010/main">
                  <a14:imgLayer r:embed="rId3">
                    <a14:imgEffect>
                      <a14:saturation sat="66000"/>
                    </a14:imgEffect>
                  </a14:imgLayer>
                </a14:imgProps>
              </a:ext>
              <a:ext uri="{28A0092B-C50C-407E-A947-70E740481C1C}">
                <a14:useLocalDpi xmlns="" xmlns:a14="http://schemas.microsoft.com/office/drawing/2010/main" val="0"/>
              </a:ext>
            </a:extLst>
          </a:blip>
          <a:stretch>
            <a:fillRect/>
          </a:stretch>
        </p:blipFill>
        <p:spPr>
          <a:xfrm>
            <a:off x="3826933" y="0"/>
            <a:ext cx="6864880" cy="4544951"/>
          </a:xfrm>
          <a:prstGeom prst="rect">
            <a:avLst/>
          </a:prstGeom>
        </p:spPr>
      </p:pic>
      <p:grpSp>
        <p:nvGrpSpPr>
          <p:cNvPr id="11" name="그룹 10"/>
          <p:cNvGrpSpPr/>
          <p:nvPr/>
        </p:nvGrpSpPr>
        <p:grpSpPr>
          <a:xfrm>
            <a:off x="520700" y="400050"/>
            <a:ext cx="1009892" cy="395300"/>
            <a:chOff x="520700" y="400050"/>
            <a:chExt cx="1009892" cy="395300"/>
          </a:xfrm>
        </p:grpSpPr>
        <p:sp>
          <p:nvSpPr>
            <p:cNvPr id="2" name="TextBox 1"/>
            <p:cNvSpPr txBox="1"/>
            <p:nvPr/>
          </p:nvSpPr>
          <p:spPr>
            <a:xfrm>
              <a:off x="520700" y="549129"/>
              <a:ext cx="1009892" cy="246221"/>
            </a:xfrm>
            <a:prstGeom prst="rect">
              <a:avLst/>
            </a:prstGeom>
            <a:noFill/>
          </p:spPr>
          <p:txBody>
            <a:bodyPr wrap="none" lIns="0" tIns="0" rIns="0" bIns="0" rtlCol="0">
              <a:spAutoFit/>
            </a:bodyPr>
            <a:lstStyle>
              <a:defPPr>
                <a:defRPr lang="ko-KR"/>
              </a:defPPr>
              <a:lvl1pPr>
                <a:defRPr sz="1300">
                  <a:ln>
                    <a:solidFill>
                      <a:srgbClr val="005E39">
                        <a:alpha val="0"/>
                      </a:srgbClr>
                    </a:solidFill>
                  </a:ln>
                  <a:solidFill>
                    <a:srgbClr val="005E39"/>
                  </a:solidFill>
                </a:defRPr>
              </a:lvl1pPr>
            </a:lstStyle>
            <a:p>
              <a:r>
                <a:rPr lang="en-US" altLang="ko-KR" sz="1600" dirty="0" smtClean="0"/>
                <a:t>OUR VISION</a:t>
              </a:r>
              <a:endParaRPr lang="en-US" altLang="ko-KR" sz="1600" dirty="0"/>
            </a:p>
          </p:txBody>
        </p:sp>
        <p:cxnSp>
          <p:nvCxnSpPr>
            <p:cNvPr id="10" name="직선 연결선 9"/>
            <p:cNvCxnSpPr/>
            <p:nvPr/>
          </p:nvCxnSpPr>
          <p:spPr>
            <a:xfrm>
              <a:off x="520700" y="400050"/>
              <a:ext cx="252000" cy="0"/>
            </a:xfrm>
            <a:prstGeom prst="line">
              <a:avLst/>
            </a:prstGeom>
            <a:ln w="28575">
              <a:solidFill>
                <a:srgbClr val="439C66"/>
              </a:solidFill>
            </a:ln>
          </p:spPr>
          <p:style>
            <a:lnRef idx="1">
              <a:schemeClr val="accent1"/>
            </a:lnRef>
            <a:fillRef idx="0">
              <a:schemeClr val="accent1"/>
            </a:fillRef>
            <a:effectRef idx="0">
              <a:schemeClr val="accent1"/>
            </a:effectRef>
            <a:fontRef idx="minor">
              <a:schemeClr val="tx1"/>
            </a:fontRef>
          </p:style>
        </p:cxnSp>
      </p:grpSp>
      <p:sp>
        <p:nvSpPr>
          <p:cNvPr id="26" name="직사각형 25"/>
          <p:cNvSpPr/>
          <p:nvPr/>
        </p:nvSpPr>
        <p:spPr>
          <a:xfrm>
            <a:off x="520700" y="1429629"/>
            <a:ext cx="4046547" cy="923330"/>
          </a:xfrm>
          <a:prstGeom prst="rect">
            <a:avLst/>
          </a:prstGeom>
        </p:spPr>
        <p:txBody>
          <a:bodyPr wrap="square" lIns="0" tIns="0" rIns="0" bIns="0">
            <a:spAutoFit/>
          </a:bodyPr>
          <a:lstStyle/>
          <a:p>
            <a:pPr>
              <a:lnSpc>
                <a:spcPct val="110000"/>
              </a:lnSpc>
              <a:spcAft>
                <a:spcPts val="600"/>
              </a:spcAft>
            </a:pPr>
            <a:r>
              <a:rPr lang="ko-KR" altLang="en-US" sz="2500" spc="-5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기업과 인재를 </a:t>
            </a:r>
            <a:r>
              <a:rPr lang="ko-KR" altLang="en-US" sz="2500" spc="-5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연결하여</a:t>
            </a:r>
            <a:endParaRPr lang="en-US" altLang="ko-KR" sz="2500" spc="-5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endParaRPr>
          </a:p>
          <a:p>
            <a:pPr>
              <a:lnSpc>
                <a:spcPct val="110000"/>
              </a:lnSpc>
              <a:spcAft>
                <a:spcPts val="600"/>
              </a:spcAft>
            </a:pPr>
            <a:r>
              <a:rPr lang="ko-KR" altLang="en-US" sz="2500" b="1" spc="-5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새로운 </a:t>
            </a:r>
            <a:r>
              <a:rPr lang="ko-KR" altLang="en-US" sz="2500" b="1" spc="-5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가치를 만들어 갑니다</a:t>
            </a:r>
          </a:p>
        </p:txBody>
      </p:sp>
      <p:sp>
        <p:nvSpPr>
          <p:cNvPr id="46" name="한쪽 모서리가 잘린 사각형 45"/>
          <p:cNvSpPr/>
          <p:nvPr/>
        </p:nvSpPr>
        <p:spPr>
          <a:xfrm flipH="1">
            <a:off x="527051" y="2650436"/>
            <a:ext cx="3780000" cy="4909240"/>
          </a:xfrm>
          <a:prstGeom prst="snip1Rect">
            <a:avLst>
              <a:gd name="adj" fmla="val 5225"/>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108" name="그룹 107"/>
          <p:cNvGrpSpPr/>
          <p:nvPr/>
        </p:nvGrpSpPr>
        <p:grpSpPr>
          <a:xfrm>
            <a:off x="1067051" y="3010103"/>
            <a:ext cx="3240000" cy="1519597"/>
            <a:chOff x="1067051" y="3010103"/>
            <a:chExt cx="3240000" cy="1519597"/>
          </a:xfrm>
        </p:grpSpPr>
        <p:sp>
          <p:nvSpPr>
            <p:cNvPr id="3" name="직사각형 2"/>
            <p:cNvSpPr/>
            <p:nvPr/>
          </p:nvSpPr>
          <p:spPr>
            <a:xfrm>
              <a:off x="1128501" y="3010103"/>
              <a:ext cx="838371" cy="169277"/>
            </a:xfrm>
            <a:prstGeom prst="rect">
              <a:avLst/>
            </a:prstGeom>
          </p:spPr>
          <p:txBody>
            <a:bodyPr wrap="none" lIns="0" tIns="0" rIns="0" bIns="0">
              <a:spAutoFit/>
            </a:bodyPr>
            <a:lstStyle/>
            <a:p>
              <a:pPr fontAlgn="base" latinLnBrk="0"/>
              <a:r>
                <a:rPr lang="ko-KR" altLang="en-US" sz="11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헌터스 </a:t>
              </a:r>
              <a:r>
                <a:rPr lang="ko-KR" altLang="en-US" sz="11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그룹은</a:t>
              </a:r>
              <a:endParaRPr lang="ko-KR" altLang="en-US" sz="1100" dirty="0">
                <a:ln>
                  <a:solidFill>
                    <a:schemeClr val="bg2">
                      <a:lumMod val="90000"/>
                      <a:alpha val="0"/>
                    </a:schemeClr>
                  </a:solidFill>
                </a:ln>
                <a:solidFill>
                  <a:schemeClr val="bg1"/>
                </a:solidFill>
                <a:latin typeface="나눔고딕" panose="020D0604000000000000" pitchFamily="50" charset="-127"/>
                <a:ea typeface="나눔고딕" panose="020D0604000000000000" pitchFamily="50" charset="-127"/>
              </a:endParaRPr>
            </a:p>
          </p:txBody>
        </p:sp>
        <p:cxnSp>
          <p:nvCxnSpPr>
            <p:cNvPr id="42" name="직선 연결선 41"/>
            <p:cNvCxnSpPr/>
            <p:nvPr/>
          </p:nvCxnSpPr>
          <p:spPr>
            <a:xfrm>
              <a:off x="1067051" y="3757522"/>
              <a:ext cx="3240000" cy="0"/>
            </a:xfrm>
            <a:prstGeom prst="line">
              <a:avLst/>
            </a:prstGeom>
            <a:ln w="1270">
              <a:solidFill>
                <a:srgbClr val="E2B547"/>
              </a:solidFill>
            </a:ln>
          </p:spPr>
          <p:style>
            <a:lnRef idx="1">
              <a:schemeClr val="accent1"/>
            </a:lnRef>
            <a:fillRef idx="0">
              <a:schemeClr val="accent1"/>
            </a:fillRef>
            <a:effectRef idx="0">
              <a:schemeClr val="accent1"/>
            </a:effectRef>
            <a:fontRef idx="minor">
              <a:schemeClr val="tx1"/>
            </a:fontRef>
          </p:style>
        </p:cxnSp>
        <p:cxnSp>
          <p:nvCxnSpPr>
            <p:cNvPr id="43" name="직선 연결선 42"/>
            <p:cNvCxnSpPr/>
            <p:nvPr/>
          </p:nvCxnSpPr>
          <p:spPr>
            <a:xfrm>
              <a:off x="1067051" y="4215882"/>
              <a:ext cx="3240000" cy="0"/>
            </a:xfrm>
            <a:prstGeom prst="line">
              <a:avLst/>
            </a:prstGeom>
            <a:ln w="635">
              <a:solidFill>
                <a:srgbClr val="E2B547"/>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128501" y="3443703"/>
              <a:ext cx="2994409" cy="169277"/>
            </a:xfrm>
            <a:prstGeom prst="rect">
              <a:avLst/>
            </a:prstGeom>
            <a:noFill/>
          </p:spPr>
          <p:txBody>
            <a:bodyPr wrap="none" lIns="0" tIns="0" rIns="0" bIns="0" rtlCol="0">
              <a:spAutoFit/>
            </a:bodyPr>
            <a:lstStyle/>
            <a:p>
              <a:r>
                <a:rPr lang="ko-KR" altLang="en-US" sz="11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글로벌 전문가들로 이루어진 </a:t>
              </a:r>
              <a:r>
                <a:rPr lang="ko-KR" altLang="en-US"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최상의 서비스를 제공</a:t>
              </a:r>
              <a:endParaRPr lang="en-US" altLang="ko-KR"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endParaRPr>
            </a:p>
          </p:txBody>
        </p:sp>
        <p:sp>
          <p:nvSpPr>
            <p:cNvPr id="49" name="TextBox 48"/>
            <p:cNvSpPr txBox="1"/>
            <p:nvPr/>
          </p:nvSpPr>
          <p:spPr>
            <a:xfrm>
              <a:off x="1128501" y="3902063"/>
              <a:ext cx="2236190" cy="169277"/>
            </a:xfrm>
            <a:prstGeom prst="rect">
              <a:avLst/>
            </a:prstGeom>
            <a:noFill/>
          </p:spPr>
          <p:txBody>
            <a:bodyPr wrap="none" lIns="0" tIns="0" rIns="0" bIns="0" rtlCol="0">
              <a:spAutoFit/>
            </a:bodyPr>
            <a:lstStyle/>
            <a:p>
              <a:r>
                <a:rPr lang="ko-KR" altLang="en-US" sz="11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협업을 통한 더 큰 </a:t>
              </a:r>
              <a:r>
                <a:rPr lang="ko-KR" altLang="en-US"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시너지 효과</a:t>
              </a:r>
              <a:r>
                <a:rPr lang="ko-KR" altLang="en-US" sz="11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를 추구</a:t>
              </a:r>
            </a:p>
          </p:txBody>
        </p:sp>
        <p:sp>
          <p:nvSpPr>
            <p:cNvPr id="50" name="TextBox 49"/>
            <p:cNvSpPr txBox="1"/>
            <p:nvPr/>
          </p:nvSpPr>
          <p:spPr>
            <a:xfrm>
              <a:off x="1128501" y="4360423"/>
              <a:ext cx="2382062" cy="169277"/>
            </a:xfrm>
            <a:prstGeom prst="rect">
              <a:avLst/>
            </a:prstGeom>
            <a:noFill/>
          </p:spPr>
          <p:txBody>
            <a:bodyPr wrap="none" lIns="0" tIns="0" rIns="0" bIns="0" rtlCol="0">
              <a:spAutoFit/>
            </a:bodyPr>
            <a:lstStyle/>
            <a:p>
              <a:r>
                <a:rPr lang="ko-KR" altLang="en-US" sz="11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전문분야의 </a:t>
              </a:r>
              <a:r>
                <a:rPr lang="ko-KR" altLang="en-US"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스페셜리스트 컨설턴트</a:t>
              </a:r>
              <a:r>
                <a:rPr lang="ko-KR" altLang="en-US" sz="11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구성</a:t>
              </a:r>
            </a:p>
          </p:txBody>
        </p:sp>
      </p:grpSp>
      <p:grpSp>
        <p:nvGrpSpPr>
          <p:cNvPr id="109" name="그룹 108"/>
          <p:cNvGrpSpPr/>
          <p:nvPr/>
        </p:nvGrpSpPr>
        <p:grpSpPr>
          <a:xfrm>
            <a:off x="1067051" y="5429453"/>
            <a:ext cx="3240000" cy="1550375"/>
            <a:chOff x="1067051" y="5429453"/>
            <a:chExt cx="3240000" cy="1550375"/>
          </a:xfrm>
        </p:grpSpPr>
        <p:sp>
          <p:nvSpPr>
            <p:cNvPr id="66" name="직사각형 65"/>
            <p:cNvSpPr/>
            <p:nvPr/>
          </p:nvSpPr>
          <p:spPr>
            <a:xfrm>
              <a:off x="1128501" y="5429453"/>
              <a:ext cx="1186863" cy="209032"/>
            </a:xfrm>
            <a:prstGeom prst="rect">
              <a:avLst/>
            </a:prstGeom>
          </p:spPr>
          <p:txBody>
            <a:bodyPr wrap="none" lIns="0" tIns="0" rIns="0" bIns="0">
              <a:spAutoFit/>
            </a:bodyPr>
            <a:lstStyle/>
            <a:p>
              <a:pPr fontAlgn="base" latinLnBrk="0">
                <a:lnSpc>
                  <a:spcPct val="110000"/>
                </a:lnSpc>
                <a:spcAft>
                  <a:spcPts val="600"/>
                </a:spcAft>
              </a:pPr>
              <a:r>
                <a:rPr lang="en-US" altLang="ko-KR" sz="1300" dirty="0">
                  <a:ln>
                    <a:solidFill>
                      <a:schemeClr val="accent1">
                        <a:shade val="50000"/>
                        <a:alpha val="0"/>
                      </a:schemeClr>
                    </a:solidFill>
                  </a:ln>
                  <a:solidFill>
                    <a:schemeClr val="bg1"/>
                  </a:solidFill>
                  <a:latin typeface="+mj-lt"/>
                  <a:ea typeface="나눔고딕" panose="020D0604000000000000" pitchFamily="50" charset="-127"/>
                  <a:cs typeface="Leelawadee" panose="020B0502040204020203" pitchFamily="34" charset="-34"/>
                </a:rPr>
                <a:t>Hunters Groups is</a:t>
              </a:r>
            </a:p>
          </p:txBody>
        </p:sp>
        <p:cxnSp>
          <p:nvCxnSpPr>
            <p:cNvPr id="67" name="직선 연결선 66"/>
            <p:cNvCxnSpPr/>
            <p:nvPr/>
          </p:nvCxnSpPr>
          <p:spPr>
            <a:xfrm>
              <a:off x="1067051" y="6185715"/>
              <a:ext cx="3240000" cy="0"/>
            </a:xfrm>
            <a:prstGeom prst="line">
              <a:avLst/>
            </a:prstGeom>
            <a:ln w="635">
              <a:solidFill>
                <a:srgbClr val="E2B547"/>
              </a:solidFill>
            </a:ln>
          </p:spPr>
          <p:style>
            <a:lnRef idx="1">
              <a:schemeClr val="accent1"/>
            </a:lnRef>
            <a:fillRef idx="0">
              <a:schemeClr val="accent1"/>
            </a:fillRef>
            <a:effectRef idx="0">
              <a:schemeClr val="accent1"/>
            </a:effectRef>
            <a:fontRef idx="minor">
              <a:schemeClr val="tx1"/>
            </a:fontRef>
          </p:style>
        </p:cxnSp>
        <p:cxnSp>
          <p:nvCxnSpPr>
            <p:cNvPr id="68" name="직선 연결선 67"/>
            <p:cNvCxnSpPr/>
            <p:nvPr/>
          </p:nvCxnSpPr>
          <p:spPr>
            <a:xfrm>
              <a:off x="1067051" y="6638995"/>
              <a:ext cx="3240000" cy="0"/>
            </a:xfrm>
            <a:prstGeom prst="line">
              <a:avLst/>
            </a:prstGeom>
            <a:ln w="635">
              <a:solidFill>
                <a:srgbClr val="E2B547"/>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1128501" y="5863053"/>
              <a:ext cx="1988429" cy="200055"/>
            </a:xfrm>
            <a:prstGeom prst="rect">
              <a:avLst/>
            </a:prstGeom>
            <a:noFill/>
          </p:spPr>
          <p:txBody>
            <a:bodyPr wrap="none" lIns="0" tIns="0" rIns="0" bIns="0" rtlCol="0">
              <a:spAutoFit/>
            </a:bodyPr>
            <a:lstStyle/>
            <a:p>
              <a:r>
                <a:rPr lang="en-US" altLang="ko-KR" sz="1300" dirty="0">
                  <a:ln>
                    <a:solidFill>
                      <a:schemeClr val="accent1">
                        <a:shade val="50000"/>
                        <a:alpha val="0"/>
                      </a:schemeClr>
                    </a:solidFill>
                  </a:ln>
                  <a:solidFill>
                    <a:schemeClr val="bg1"/>
                  </a:solidFill>
                  <a:latin typeface="+mj-lt"/>
                  <a:ea typeface="나눔고딕" panose="020D0604000000000000" pitchFamily="50" charset="-127"/>
                  <a:cs typeface="Leelawadee" panose="020B0502040204020203" pitchFamily="34" charset="-34"/>
                </a:rPr>
                <a:t>Providing </a:t>
              </a:r>
              <a:r>
                <a:rPr lang="en-US" altLang="ko-KR" sz="1300" dirty="0">
                  <a:ln>
                    <a:solidFill>
                      <a:schemeClr val="bg2">
                        <a:lumMod val="90000"/>
                        <a:alpha val="0"/>
                      </a:schemeClr>
                    </a:solidFill>
                  </a:ln>
                  <a:solidFill>
                    <a:srgbClr val="439C66"/>
                  </a:solidFill>
                  <a:latin typeface="+mj-lt"/>
                  <a:ea typeface="나눔고딕" panose="020D0604000000000000" pitchFamily="50" charset="-127"/>
                </a:rPr>
                <a:t>High Quality service</a:t>
              </a:r>
            </a:p>
          </p:txBody>
        </p:sp>
        <p:sp>
          <p:nvSpPr>
            <p:cNvPr id="75" name="TextBox 74"/>
            <p:cNvSpPr txBox="1"/>
            <p:nvPr/>
          </p:nvSpPr>
          <p:spPr>
            <a:xfrm>
              <a:off x="1128501" y="6321412"/>
              <a:ext cx="2865913" cy="200055"/>
            </a:xfrm>
            <a:prstGeom prst="rect">
              <a:avLst/>
            </a:prstGeom>
            <a:noFill/>
          </p:spPr>
          <p:txBody>
            <a:bodyPr wrap="none" lIns="0" tIns="0" rIns="0" bIns="0" rtlCol="0">
              <a:spAutoFit/>
            </a:bodyPr>
            <a:lstStyle/>
            <a:p>
              <a:r>
                <a:rPr lang="en-US" altLang="ko-KR" sz="1300" dirty="0">
                  <a:ln>
                    <a:solidFill>
                      <a:schemeClr val="accent1">
                        <a:shade val="50000"/>
                        <a:alpha val="0"/>
                      </a:schemeClr>
                    </a:solidFill>
                  </a:ln>
                  <a:solidFill>
                    <a:schemeClr val="bg1"/>
                  </a:solidFill>
                  <a:latin typeface="+mj-lt"/>
                  <a:ea typeface="나눔고딕" panose="020D0604000000000000" pitchFamily="50" charset="-127"/>
                  <a:cs typeface="Leelawadee" panose="020B0502040204020203" pitchFamily="34" charset="-34"/>
                </a:rPr>
                <a:t>Making </a:t>
              </a:r>
              <a:r>
                <a:rPr lang="en-US" altLang="ko-KR" sz="1300" dirty="0">
                  <a:ln>
                    <a:solidFill>
                      <a:schemeClr val="bg2">
                        <a:lumMod val="90000"/>
                        <a:alpha val="0"/>
                      </a:schemeClr>
                    </a:solidFill>
                  </a:ln>
                  <a:solidFill>
                    <a:srgbClr val="439C66"/>
                  </a:solidFill>
                  <a:latin typeface="+mj-lt"/>
                  <a:ea typeface="나눔고딕" panose="020D0604000000000000" pitchFamily="50" charset="-127"/>
                </a:rPr>
                <a:t>Synergy Effects</a:t>
              </a:r>
              <a:r>
                <a:rPr lang="en-US" altLang="ko-KR" sz="1300" dirty="0" smtClean="0">
                  <a:ln>
                    <a:solidFill>
                      <a:schemeClr val="accent1">
                        <a:shade val="50000"/>
                        <a:alpha val="0"/>
                      </a:schemeClr>
                    </a:solidFill>
                  </a:ln>
                  <a:solidFill>
                    <a:schemeClr val="bg1"/>
                  </a:solidFill>
                  <a:latin typeface="+mj-lt"/>
                  <a:ea typeface="나눔고딕" panose="020D0604000000000000" pitchFamily="50" charset="-127"/>
                  <a:cs typeface="Leelawadee" panose="020B0502040204020203" pitchFamily="34" charset="-34"/>
                </a:rPr>
                <a:t> </a:t>
              </a:r>
              <a:r>
                <a:rPr lang="en-US" altLang="ko-KR" sz="1300" dirty="0">
                  <a:ln>
                    <a:solidFill>
                      <a:schemeClr val="accent1">
                        <a:shade val="50000"/>
                        <a:alpha val="0"/>
                      </a:schemeClr>
                    </a:solidFill>
                  </a:ln>
                  <a:solidFill>
                    <a:schemeClr val="bg1"/>
                  </a:solidFill>
                  <a:latin typeface="+mj-lt"/>
                  <a:ea typeface="나눔고딕" panose="020D0604000000000000" pitchFamily="50" charset="-127"/>
                  <a:cs typeface="Leelawadee" panose="020B0502040204020203" pitchFamily="34" charset="-34"/>
                </a:rPr>
                <a:t>in cooperation with</a:t>
              </a:r>
            </a:p>
          </p:txBody>
        </p:sp>
        <p:sp>
          <p:nvSpPr>
            <p:cNvPr id="77" name="TextBox 76"/>
            <p:cNvSpPr txBox="1"/>
            <p:nvPr/>
          </p:nvSpPr>
          <p:spPr>
            <a:xfrm>
              <a:off x="1128501" y="6779773"/>
              <a:ext cx="2380716" cy="200055"/>
            </a:xfrm>
            <a:prstGeom prst="rect">
              <a:avLst/>
            </a:prstGeom>
            <a:noFill/>
          </p:spPr>
          <p:txBody>
            <a:bodyPr wrap="none" lIns="0" tIns="0" rIns="0" bIns="0" rtlCol="0">
              <a:spAutoFit/>
            </a:bodyPr>
            <a:lstStyle/>
            <a:p>
              <a:r>
                <a:rPr lang="en-US" altLang="ko-KR" sz="1300" dirty="0">
                  <a:ln>
                    <a:solidFill>
                      <a:schemeClr val="accent1">
                        <a:shade val="50000"/>
                        <a:alpha val="0"/>
                      </a:schemeClr>
                    </a:solidFill>
                  </a:ln>
                  <a:solidFill>
                    <a:schemeClr val="bg1"/>
                  </a:solidFill>
                  <a:latin typeface="+mj-lt"/>
                  <a:ea typeface="나눔고딕" panose="020D0604000000000000" pitchFamily="50" charset="-127"/>
                  <a:cs typeface="Leelawadee" panose="020B0502040204020203" pitchFamily="34" charset="-34"/>
                </a:rPr>
                <a:t>Company with </a:t>
              </a:r>
              <a:r>
                <a:rPr lang="en-US" altLang="ko-KR" sz="1300" dirty="0">
                  <a:ln>
                    <a:solidFill>
                      <a:schemeClr val="bg2">
                        <a:lumMod val="90000"/>
                        <a:alpha val="0"/>
                      </a:schemeClr>
                    </a:solidFill>
                  </a:ln>
                  <a:solidFill>
                    <a:srgbClr val="439C66"/>
                  </a:solidFill>
                  <a:latin typeface="+mj-lt"/>
                  <a:ea typeface="나눔고딕" panose="020D0604000000000000" pitchFamily="50" charset="-127"/>
                </a:rPr>
                <a:t>Specialist Consultant</a:t>
              </a:r>
            </a:p>
          </p:txBody>
        </p:sp>
      </p:grpSp>
      <p:grpSp>
        <p:nvGrpSpPr>
          <p:cNvPr id="100" name="그룹 99"/>
          <p:cNvGrpSpPr/>
          <p:nvPr/>
        </p:nvGrpSpPr>
        <p:grpSpPr>
          <a:xfrm>
            <a:off x="4494255" y="4461481"/>
            <a:ext cx="5676625" cy="1503050"/>
            <a:chOff x="4494255" y="4723794"/>
            <a:chExt cx="5676625" cy="1503050"/>
          </a:xfrm>
        </p:grpSpPr>
        <p:pic>
          <p:nvPicPr>
            <p:cNvPr id="60" name="그림 59"/>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7695339" y="5299201"/>
              <a:ext cx="411222" cy="410360"/>
            </a:xfrm>
            <a:prstGeom prst="rect">
              <a:avLst/>
            </a:prstGeom>
          </p:spPr>
        </p:pic>
        <p:sp>
          <p:nvSpPr>
            <p:cNvPr id="35" name="TextBox 34"/>
            <p:cNvSpPr txBox="1"/>
            <p:nvPr/>
          </p:nvSpPr>
          <p:spPr>
            <a:xfrm>
              <a:off x="6511967" y="5270172"/>
              <a:ext cx="1821011" cy="956672"/>
            </a:xfrm>
            <a:prstGeom prst="rect">
              <a:avLst/>
            </a:prstGeom>
            <a:noFill/>
          </p:spPr>
          <p:txBody>
            <a:bodyPr wrap="none" lIns="0" tIns="0" rIns="0" bIns="0" rtlCol="0">
              <a:spAutoFit/>
            </a:bodyPr>
            <a:lstStyle/>
            <a:p>
              <a:pPr>
                <a:lnSpc>
                  <a:spcPct val="130000"/>
                </a:lnSpc>
              </a:pPr>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책임감과</a:t>
              </a:r>
              <a:endPar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a:lnSpc>
                  <a:spcPct val="130000"/>
                </a:lnSpc>
              </a:pPr>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소명의식으로</a:t>
              </a:r>
              <a:endParaRPr lang="en-US" altLang="ko-KR" sz="11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a:lnSpc>
                  <a:spcPct val="130000"/>
                </a:lnSpc>
                <a:spcBef>
                  <a:spcPts val="2000"/>
                </a:spcBef>
              </a:pPr>
              <a:r>
                <a:rPr lang="ko-KR" altLang="en-US" sz="13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끝까지 소임을 완수합니다</a:t>
              </a:r>
            </a:p>
          </p:txBody>
        </p:sp>
        <p:sp>
          <p:nvSpPr>
            <p:cNvPr id="34" name="TextBox 33"/>
            <p:cNvSpPr txBox="1"/>
            <p:nvPr/>
          </p:nvSpPr>
          <p:spPr>
            <a:xfrm>
              <a:off x="6511967" y="4723794"/>
              <a:ext cx="724557" cy="230832"/>
            </a:xfrm>
            <a:prstGeom prst="rect">
              <a:avLst/>
            </a:prstGeom>
            <a:noFill/>
          </p:spPr>
          <p:txBody>
            <a:bodyPr wrap="none" lIns="0" tIns="0" rIns="0" bIns="0" rtlCol="0">
              <a:spAutoFit/>
            </a:bodyPr>
            <a:lstStyle/>
            <a:p>
              <a:pPr fontAlgn="base" latinLnBrk="0"/>
              <a:r>
                <a:rPr lang="ko-KR" altLang="en-US" sz="15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소명의식</a:t>
              </a:r>
            </a:p>
          </p:txBody>
        </p:sp>
        <p:pic>
          <p:nvPicPr>
            <p:cNvPr id="59" name="그림 58"/>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5839565" y="5318503"/>
              <a:ext cx="408510" cy="371756"/>
            </a:xfrm>
            <a:prstGeom prst="rect">
              <a:avLst/>
            </a:prstGeom>
          </p:spPr>
        </p:pic>
        <p:sp>
          <p:nvSpPr>
            <p:cNvPr id="29" name="TextBox 28"/>
            <p:cNvSpPr txBox="1"/>
            <p:nvPr/>
          </p:nvSpPr>
          <p:spPr>
            <a:xfrm>
              <a:off x="4519655" y="5270172"/>
              <a:ext cx="1553310" cy="956672"/>
            </a:xfrm>
            <a:prstGeom prst="rect">
              <a:avLst/>
            </a:prstGeom>
            <a:noFill/>
          </p:spPr>
          <p:txBody>
            <a:bodyPr wrap="none" lIns="0" tIns="0" rIns="0" bIns="0" rtlCol="0">
              <a:spAutoFit/>
            </a:bodyPr>
            <a:lstStyle/>
            <a:p>
              <a:pPr>
                <a:lnSpc>
                  <a:spcPct val="130000"/>
                </a:lnSpc>
              </a:pPr>
              <a:r>
                <a:rPr lang="ko-KR" altLang="en-US" sz="11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열린 </a:t>
              </a:r>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마음과</a:t>
              </a:r>
              <a:endPar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a:lnSpc>
                  <a:spcPct val="130000"/>
                </a:lnSpc>
              </a:pPr>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협력으로</a:t>
              </a:r>
              <a:endPar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a:lnSpc>
                  <a:spcPct val="130000"/>
                </a:lnSpc>
                <a:spcBef>
                  <a:spcPts val="2000"/>
                </a:spcBef>
              </a:pPr>
              <a:r>
                <a:rPr lang="ko-KR" altLang="en-US" sz="130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더 큰 가치를 만듭니다</a:t>
              </a:r>
              <a:endParaRPr lang="ko-KR" altLang="en-US" sz="13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28" name="TextBox 27"/>
            <p:cNvSpPr txBox="1"/>
            <p:nvPr/>
          </p:nvSpPr>
          <p:spPr>
            <a:xfrm>
              <a:off x="4519655" y="4723794"/>
              <a:ext cx="724557" cy="230832"/>
            </a:xfrm>
            <a:prstGeom prst="rect">
              <a:avLst/>
            </a:prstGeom>
            <a:noFill/>
          </p:spPr>
          <p:txBody>
            <a:bodyPr wrap="none" lIns="0" tIns="0" rIns="0" bIns="0" rtlCol="0">
              <a:spAutoFit/>
            </a:bodyPr>
            <a:lstStyle/>
            <a:p>
              <a:pPr fontAlgn="base" latinLnBrk="0"/>
              <a:r>
                <a:rPr lang="ko-KR" altLang="en-US" sz="15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협력정신</a:t>
              </a:r>
            </a:p>
          </p:txBody>
        </p:sp>
        <p:pic>
          <p:nvPicPr>
            <p:cNvPr id="57" name="그림 56"/>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9750000" y="5312085"/>
              <a:ext cx="387450" cy="384592"/>
            </a:xfrm>
            <a:prstGeom prst="rect">
              <a:avLst/>
            </a:prstGeom>
          </p:spPr>
        </p:pic>
        <p:sp>
          <p:nvSpPr>
            <p:cNvPr id="38" name="TextBox 37"/>
            <p:cNvSpPr txBox="1"/>
            <p:nvPr/>
          </p:nvSpPr>
          <p:spPr>
            <a:xfrm>
              <a:off x="8504280" y="5270172"/>
              <a:ext cx="1617430" cy="956672"/>
            </a:xfrm>
            <a:prstGeom prst="rect">
              <a:avLst/>
            </a:prstGeom>
            <a:noFill/>
          </p:spPr>
          <p:txBody>
            <a:bodyPr wrap="none" lIns="0" tIns="0" rIns="0" bIns="0" rtlCol="0">
              <a:spAutoFit/>
            </a:bodyPr>
            <a:lstStyle/>
            <a:p>
              <a:pPr>
                <a:lnSpc>
                  <a:spcPct val="130000"/>
                </a:lnSpc>
              </a:pPr>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투철한</a:t>
              </a:r>
              <a:endParaRPr lang="en-US" altLang="ko-KR"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a:lnSpc>
                  <a:spcPct val="130000"/>
                </a:lnSpc>
              </a:pPr>
              <a:r>
                <a:rPr lang="ko-KR" altLang="en-US" sz="11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서비스정신으로</a:t>
              </a:r>
              <a:endParaRPr lang="en-US" altLang="ko-KR" sz="11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a:lnSpc>
                  <a:spcPct val="130000"/>
                </a:lnSpc>
                <a:spcBef>
                  <a:spcPts val="2000"/>
                </a:spcBef>
              </a:pPr>
              <a:r>
                <a:rPr lang="ko-KR" altLang="en-US" sz="13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고객만족을 창출합니다</a:t>
              </a:r>
            </a:p>
          </p:txBody>
        </p:sp>
        <p:sp>
          <p:nvSpPr>
            <p:cNvPr id="37" name="TextBox 36"/>
            <p:cNvSpPr txBox="1"/>
            <p:nvPr/>
          </p:nvSpPr>
          <p:spPr>
            <a:xfrm>
              <a:off x="8504280" y="4723794"/>
              <a:ext cx="905697" cy="230832"/>
            </a:xfrm>
            <a:prstGeom prst="rect">
              <a:avLst/>
            </a:prstGeom>
            <a:noFill/>
          </p:spPr>
          <p:txBody>
            <a:bodyPr wrap="none" lIns="0" tIns="0" rIns="0" bIns="0" rtlCol="0">
              <a:spAutoFit/>
            </a:bodyPr>
            <a:lstStyle/>
            <a:p>
              <a:pPr fontAlgn="base" latinLnBrk="0"/>
              <a:r>
                <a:rPr lang="ko-KR" altLang="en-US" sz="15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서비스정신</a:t>
              </a:r>
            </a:p>
          </p:txBody>
        </p:sp>
        <p:cxnSp>
          <p:nvCxnSpPr>
            <p:cNvPr id="87" name="직선 연결선 86"/>
            <p:cNvCxnSpPr/>
            <p:nvPr/>
          </p:nvCxnSpPr>
          <p:spPr>
            <a:xfrm>
              <a:off x="4494255" y="5029669"/>
              <a:ext cx="1692000" cy="0"/>
            </a:xfrm>
            <a:prstGeom prst="line">
              <a:avLst/>
            </a:prstGeom>
            <a:ln>
              <a:solidFill>
                <a:srgbClr val="439C66"/>
              </a:solidFill>
            </a:ln>
          </p:spPr>
          <p:style>
            <a:lnRef idx="1">
              <a:schemeClr val="accent1"/>
            </a:lnRef>
            <a:fillRef idx="0">
              <a:schemeClr val="accent1"/>
            </a:fillRef>
            <a:effectRef idx="0">
              <a:schemeClr val="accent1"/>
            </a:effectRef>
            <a:fontRef idx="minor">
              <a:schemeClr val="tx1"/>
            </a:fontRef>
          </p:style>
        </p:cxnSp>
        <p:sp>
          <p:nvSpPr>
            <p:cNvPr id="89" name="덧셈 기호 88"/>
            <p:cNvSpPr/>
            <p:nvPr/>
          </p:nvSpPr>
          <p:spPr>
            <a:xfrm>
              <a:off x="6265136" y="4958394"/>
              <a:ext cx="142550" cy="142550"/>
            </a:xfrm>
            <a:prstGeom prst="mathPlus">
              <a:avLst>
                <a:gd name="adj1" fmla="val 8595"/>
              </a:avLst>
            </a:prstGeom>
            <a:solidFill>
              <a:srgbClr val="439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90" name="덧셈 기호 89"/>
            <p:cNvSpPr/>
            <p:nvPr/>
          </p:nvSpPr>
          <p:spPr>
            <a:xfrm>
              <a:off x="8257448" y="4958394"/>
              <a:ext cx="142550" cy="142550"/>
            </a:xfrm>
            <a:prstGeom prst="mathPlus">
              <a:avLst>
                <a:gd name="adj1" fmla="val 8595"/>
              </a:avLst>
            </a:prstGeom>
            <a:solidFill>
              <a:srgbClr val="439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cxnSp>
          <p:nvCxnSpPr>
            <p:cNvPr id="93" name="직선 연결선 92"/>
            <p:cNvCxnSpPr/>
            <p:nvPr/>
          </p:nvCxnSpPr>
          <p:spPr>
            <a:xfrm>
              <a:off x="6486567" y="5029669"/>
              <a:ext cx="1692000" cy="0"/>
            </a:xfrm>
            <a:prstGeom prst="line">
              <a:avLst/>
            </a:prstGeom>
            <a:ln>
              <a:solidFill>
                <a:srgbClr val="439C66"/>
              </a:solidFill>
            </a:ln>
          </p:spPr>
          <p:style>
            <a:lnRef idx="1">
              <a:schemeClr val="accent1"/>
            </a:lnRef>
            <a:fillRef idx="0">
              <a:schemeClr val="accent1"/>
            </a:fillRef>
            <a:effectRef idx="0">
              <a:schemeClr val="accent1"/>
            </a:effectRef>
            <a:fontRef idx="minor">
              <a:schemeClr val="tx1"/>
            </a:fontRef>
          </p:style>
        </p:cxnSp>
        <p:cxnSp>
          <p:nvCxnSpPr>
            <p:cNvPr id="94" name="직선 연결선 93"/>
            <p:cNvCxnSpPr/>
            <p:nvPr/>
          </p:nvCxnSpPr>
          <p:spPr>
            <a:xfrm>
              <a:off x="8478880" y="5029669"/>
              <a:ext cx="1692000" cy="0"/>
            </a:xfrm>
            <a:prstGeom prst="line">
              <a:avLst/>
            </a:prstGeom>
            <a:ln>
              <a:solidFill>
                <a:srgbClr val="439C6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1811569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그룹 10"/>
          <p:cNvGrpSpPr/>
          <p:nvPr/>
        </p:nvGrpSpPr>
        <p:grpSpPr>
          <a:xfrm>
            <a:off x="527238" y="3930650"/>
            <a:ext cx="9648636" cy="2502576"/>
            <a:chOff x="527238" y="3930650"/>
            <a:chExt cx="9648636" cy="2502576"/>
          </a:xfrm>
        </p:grpSpPr>
        <p:sp>
          <p:nvSpPr>
            <p:cNvPr id="195" name="원호 194"/>
            <p:cNvSpPr/>
            <p:nvPr/>
          </p:nvSpPr>
          <p:spPr>
            <a:xfrm>
              <a:off x="9032875" y="3930650"/>
              <a:ext cx="1142999" cy="1251288"/>
            </a:xfrm>
            <a:prstGeom prst="arc">
              <a:avLst>
                <a:gd name="adj1" fmla="val 16200000"/>
                <a:gd name="adj2" fmla="val 5333471"/>
              </a:avLst>
            </a:prstGeom>
            <a:ln w="13970">
              <a:solidFill>
                <a:srgbClr val="439C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cxnSp>
          <p:nvCxnSpPr>
            <p:cNvPr id="197" name="직선 연결선 196"/>
            <p:cNvCxnSpPr/>
            <p:nvPr/>
          </p:nvCxnSpPr>
          <p:spPr>
            <a:xfrm flipH="1">
              <a:off x="1082675" y="6433225"/>
              <a:ext cx="8813165" cy="0"/>
            </a:xfrm>
            <a:prstGeom prst="line">
              <a:avLst/>
            </a:prstGeom>
            <a:ln w="13970">
              <a:solidFill>
                <a:srgbClr val="439C66"/>
              </a:solidFill>
            </a:ln>
          </p:spPr>
          <p:style>
            <a:lnRef idx="1">
              <a:schemeClr val="accent1"/>
            </a:lnRef>
            <a:fillRef idx="0">
              <a:schemeClr val="accent1"/>
            </a:fillRef>
            <a:effectRef idx="0">
              <a:schemeClr val="accent1"/>
            </a:effectRef>
            <a:fontRef idx="minor">
              <a:schemeClr val="tx1"/>
            </a:fontRef>
          </p:style>
        </p:cxnSp>
        <p:sp>
          <p:nvSpPr>
            <p:cNvPr id="200" name="자유형 199"/>
            <p:cNvSpPr/>
            <p:nvPr/>
          </p:nvSpPr>
          <p:spPr>
            <a:xfrm>
              <a:off x="9691998" y="6345748"/>
              <a:ext cx="470225" cy="87477"/>
            </a:xfrm>
            <a:custGeom>
              <a:avLst/>
              <a:gdLst>
                <a:gd name="connsiteX0" fmla="*/ 0 w 736600"/>
                <a:gd name="connsiteY0" fmla="*/ 110066 h 110066"/>
                <a:gd name="connsiteX1" fmla="*/ 736600 w 736600"/>
                <a:gd name="connsiteY1" fmla="*/ 110066 h 110066"/>
                <a:gd name="connsiteX2" fmla="*/ 626534 w 736600"/>
                <a:gd name="connsiteY2" fmla="*/ 0 h 110066"/>
              </a:gdLst>
              <a:ahLst/>
              <a:cxnLst>
                <a:cxn ang="0">
                  <a:pos x="connsiteX0" y="connsiteY0"/>
                </a:cxn>
                <a:cxn ang="0">
                  <a:pos x="connsiteX1" y="connsiteY1"/>
                </a:cxn>
                <a:cxn ang="0">
                  <a:pos x="connsiteX2" y="connsiteY2"/>
                </a:cxn>
              </a:cxnLst>
              <a:rect l="l" t="t" r="r" b="b"/>
              <a:pathLst>
                <a:path w="736600" h="110066">
                  <a:moveTo>
                    <a:pt x="0" y="110066"/>
                  </a:moveTo>
                  <a:lnTo>
                    <a:pt x="736600" y="110066"/>
                  </a:lnTo>
                  <a:lnTo>
                    <a:pt x="626534" y="0"/>
                  </a:lnTo>
                </a:path>
              </a:pathLst>
            </a:custGeom>
            <a:ln w="13970">
              <a:solidFill>
                <a:srgbClr val="439C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cxnSp>
          <p:nvCxnSpPr>
            <p:cNvPr id="201" name="직선 연결선 200"/>
            <p:cNvCxnSpPr/>
            <p:nvPr/>
          </p:nvCxnSpPr>
          <p:spPr>
            <a:xfrm flipH="1">
              <a:off x="1092200" y="5181938"/>
              <a:ext cx="8528050" cy="0"/>
            </a:xfrm>
            <a:prstGeom prst="line">
              <a:avLst/>
            </a:prstGeom>
            <a:ln w="13970">
              <a:solidFill>
                <a:srgbClr val="439C66"/>
              </a:solidFill>
            </a:ln>
          </p:spPr>
          <p:style>
            <a:lnRef idx="1">
              <a:schemeClr val="accent1"/>
            </a:lnRef>
            <a:fillRef idx="0">
              <a:schemeClr val="accent1"/>
            </a:fillRef>
            <a:effectRef idx="0">
              <a:schemeClr val="accent1"/>
            </a:effectRef>
            <a:fontRef idx="minor">
              <a:schemeClr val="tx1"/>
            </a:fontRef>
          </p:style>
        </p:cxnSp>
        <p:cxnSp>
          <p:nvCxnSpPr>
            <p:cNvPr id="203" name="직선 연결선 202"/>
            <p:cNvCxnSpPr/>
            <p:nvPr/>
          </p:nvCxnSpPr>
          <p:spPr>
            <a:xfrm flipH="1">
              <a:off x="1951567" y="3930650"/>
              <a:ext cx="7655985" cy="0"/>
            </a:xfrm>
            <a:prstGeom prst="line">
              <a:avLst/>
            </a:prstGeom>
            <a:ln w="13970">
              <a:solidFill>
                <a:srgbClr val="439C66"/>
              </a:solidFill>
            </a:ln>
          </p:spPr>
          <p:style>
            <a:lnRef idx="1">
              <a:schemeClr val="accent1"/>
            </a:lnRef>
            <a:fillRef idx="0">
              <a:schemeClr val="accent1"/>
            </a:fillRef>
            <a:effectRef idx="0">
              <a:schemeClr val="accent1"/>
            </a:effectRef>
            <a:fontRef idx="minor">
              <a:schemeClr val="tx1"/>
            </a:fontRef>
          </p:style>
        </p:cxnSp>
        <p:sp>
          <p:nvSpPr>
            <p:cNvPr id="204" name="원호 203"/>
            <p:cNvSpPr/>
            <p:nvPr/>
          </p:nvSpPr>
          <p:spPr>
            <a:xfrm flipH="1">
              <a:off x="527238" y="5181938"/>
              <a:ext cx="1142999" cy="1251288"/>
            </a:xfrm>
            <a:prstGeom prst="arc">
              <a:avLst>
                <a:gd name="adj1" fmla="val 16200000"/>
                <a:gd name="adj2" fmla="val 5333471"/>
              </a:avLst>
            </a:prstGeom>
            <a:ln w="13970">
              <a:solidFill>
                <a:srgbClr val="439C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grpSp>
      <p:grpSp>
        <p:nvGrpSpPr>
          <p:cNvPr id="3" name="그룹 2"/>
          <p:cNvGrpSpPr/>
          <p:nvPr/>
        </p:nvGrpSpPr>
        <p:grpSpPr>
          <a:xfrm>
            <a:off x="520700" y="400050"/>
            <a:ext cx="987835" cy="395300"/>
            <a:chOff x="520700" y="400050"/>
            <a:chExt cx="987835" cy="395300"/>
          </a:xfrm>
        </p:grpSpPr>
        <p:sp>
          <p:nvSpPr>
            <p:cNvPr id="2" name="TextBox 1"/>
            <p:cNvSpPr txBox="1"/>
            <p:nvPr/>
          </p:nvSpPr>
          <p:spPr>
            <a:xfrm>
              <a:off x="520700" y="549129"/>
              <a:ext cx="987835" cy="246221"/>
            </a:xfrm>
            <a:prstGeom prst="rect">
              <a:avLst/>
            </a:prstGeom>
            <a:noFill/>
          </p:spPr>
          <p:txBody>
            <a:bodyPr wrap="none" lIns="0" tIns="0" rIns="0" bIns="0" rtlCol="0">
              <a:spAutoFit/>
            </a:bodyPr>
            <a:lstStyle>
              <a:defPPr>
                <a:defRPr lang="ko-KR"/>
              </a:defPPr>
              <a:lvl1pPr>
                <a:defRPr sz="1300">
                  <a:ln>
                    <a:solidFill>
                      <a:srgbClr val="005E39">
                        <a:alpha val="0"/>
                      </a:srgbClr>
                    </a:solidFill>
                  </a:ln>
                  <a:solidFill>
                    <a:srgbClr val="005E39"/>
                  </a:solidFill>
                </a:defRPr>
              </a:lvl1pPr>
            </a:lstStyle>
            <a:p>
              <a:pPr lvl="0" fontAlgn="base"/>
              <a:r>
                <a:rPr lang="en-US" altLang="ko-KR" sz="1600" dirty="0" smtClean="0"/>
                <a:t>HG SERVICE</a:t>
              </a:r>
              <a:endParaRPr lang="en-US" altLang="ko-KR" sz="1600" dirty="0"/>
            </a:p>
          </p:txBody>
        </p:sp>
        <p:cxnSp>
          <p:nvCxnSpPr>
            <p:cNvPr id="26" name="직선 연결선 25"/>
            <p:cNvCxnSpPr/>
            <p:nvPr/>
          </p:nvCxnSpPr>
          <p:spPr>
            <a:xfrm>
              <a:off x="520700" y="400050"/>
              <a:ext cx="252000" cy="0"/>
            </a:xfrm>
            <a:prstGeom prst="line">
              <a:avLst/>
            </a:prstGeom>
            <a:ln w="28575">
              <a:solidFill>
                <a:srgbClr val="439C66"/>
              </a:solidFill>
            </a:ln>
          </p:spPr>
          <p:style>
            <a:lnRef idx="1">
              <a:schemeClr val="accent1"/>
            </a:lnRef>
            <a:fillRef idx="0">
              <a:schemeClr val="accent1"/>
            </a:fillRef>
            <a:effectRef idx="0">
              <a:schemeClr val="accent1"/>
            </a:effectRef>
            <a:fontRef idx="minor">
              <a:schemeClr val="tx1"/>
            </a:fontRef>
          </p:style>
        </p:cxnSp>
      </p:grpSp>
      <p:sp>
        <p:nvSpPr>
          <p:cNvPr id="176" name="직사각형 175"/>
          <p:cNvSpPr/>
          <p:nvPr/>
        </p:nvSpPr>
        <p:spPr>
          <a:xfrm>
            <a:off x="-94" y="1140413"/>
            <a:ext cx="10692000" cy="2153846"/>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8" name="TextBox 7"/>
          <p:cNvSpPr txBox="1"/>
          <p:nvPr/>
        </p:nvSpPr>
        <p:spPr>
          <a:xfrm>
            <a:off x="1137473" y="1783901"/>
            <a:ext cx="705321" cy="169277"/>
          </a:xfrm>
          <a:prstGeom prst="rect">
            <a:avLst/>
          </a:prstGeom>
          <a:noFill/>
        </p:spPr>
        <p:txBody>
          <a:bodyPr wrap="none" lIns="0" tIns="0" rIns="0" bIns="0" rtlCol="0">
            <a:spAutoFit/>
          </a:bodyPr>
          <a:lstStyle/>
          <a:p>
            <a:pPr algn="ctr"/>
            <a:r>
              <a:rPr lang="ko-KR" altLang="en-US"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일반 포지션</a:t>
            </a:r>
            <a:endParaRPr lang="ko-KR" altLang="en-US"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endParaRPr>
          </a:p>
        </p:txBody>
      </p:sp>
      <p:sp>
        <p:nvSpPr>
          <p:cNvPr id="9" name="TextBox 8"/>
          <p:cNvSpPr txBox="1"/>
          <p:nvPr/>
        </p:nvSpPr>
        <p:spPr>
          <a:xfrm>
            <a:off x="1142269" y="2493738"/>
            <a:ext cx="665246" cy="169277"/>
          </a:xfrm>
          <a:prstGeom prst="rect">
            <a:avLst/>
          </a:prstGeom>
          <a:noFill/>
        </p:spPr>
        <p:txBody>
          <a:bodyPr wrap="none" lIns="0" tIns="0" rIns="0" bIns="0" rtlCol="0">
            <a:spAutoFit/>
          </a:bodyPr>
          <a:lstStyle/>
          <a:p>
            <a:pPr algn="ctr"/>
            <a:r>
              <a:rPr lang="ko-KR" altLang="en-US"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임원포지션</a:t>
            </a:r>
            <a:endParaRPr lang="ko-KR" altLang="en-US"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endParaRPr>
          </a:p>
        </p:txBody>
      </p:sp>
      <p:sp>
        <p:nvSpPr>
          <p:cNvPr id="7" name="TextBox 6"/>
          <p:cNvSpPr txBox="1"/>
          <p:nvPr/>
        </p:nvSpPr>
        <p:spPr>
          <a:xfrm>
            <a:off x="8037923" y="1699262"/>
            <a:ext cx="1889940" cy="338554"/>
          </a:xfrm>
          <a:prstGeom prst="rect">
            <a:avLst/>
          </a:prstGeom>
          <a:noFill/>
        </p:spPr>
        <p:txBody>
          <a:bodyPr wrap="none" lIns="0" tIns="0" rIns="0" bIns="0" rtlCol="0">
            <a:spAutoFit/>
          </a:bodyPr>
          <a:lstStyle/>
          <a:p>
            <a:pPr algn="ctr"/>
            <a:r>
              <a:rPr lang="ko-KR" altLang="en-US"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임직원 경력 및 이직관리</a:t>
            </a:r>
            <a:r>
              <a:rPr lang="en-US" altLang="ko-KR"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 </a:t>
            </a:r>
            <a:r>
              <a:rPr lang="ko-KR" altLang="en-US"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컨설팅</a:t>
            </a:r>
            <a:endParaRPr lang="en-US" altLang="ko-KR"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endParaRPr>
          </a:p>
          <a:p>
            <a:pPr algn="ctr"/>
            <a:r>
              <a:rPr lang="en-US" altLang="ko-KR"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a:t>
            </a:r>
            <a:r>
              <a:rPr lang="ko-KR" altLang="en-US"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기업 대상</a:t>
            </a:r>
            <a:r>
              <a:rPr lang="en-US" altLang="ko-KR"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a:t>
            </a:r>
            <a:endParaRPr lang="ko-KR" altLang="en-US"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endParaRPr>
          </a:p>
        </p:txBody>
      </p:sp>
      <p:sp>
        <p:nvSpPr>
          <p:cNvPr id="10" name="TextBox 9"/>
          <p:cNvSpPr txBox="1"/>
          <p:nvPr/>
        </p:nvSpPr>
        <p:spPr>
          <a:xfrm>
            <a:off x="8037923" y="2409099"/>
            <a:ext cx="1889940" cy="338554"/>
          </a:xfrm>
          <a:prstGeom prst="rect">
            <a:avLst/>
          </a:prstGeom>
          <a:noFill/>
        </p:spPr>
        <p:txBody>
          <a:bodyPr wrap="none" lIns="0" tIns="0" rIns="0" bIns="0" rtlCol="0">
            <a:spAutoFit/>
          </a:bodyPr>
          <a:lstStyle/>
          <a:p>
            <a:pPr algn="ctr"/>
            <a:r>
              <a:rPr lang="ko-KR" altLang="en-US"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재학생 취업 및 준비관련 컨설팅</a:t>
            </a:r>
            <a:endParaRPr lang="en-US" altLang="ko-KR"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endParaRPr>
          </a:p>
          <a:p>
            <a:pPr algn="ctr"/>
            <a:r>
              <a:rPr lang="en-US" altLang="ko-KR"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a:t>
            </a:r>
            <a:r>
              <a:rPr lang="ko-KR" altLang="en-US"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대학교 대상</a:t>
            </a:r>
            <a:r>
              <a:rPr lang="en-US" altLang="ko-KR" sz="1100" dirty="0" smtClean="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rPr>
              <a:t>)</a:t>
            </a:r>
            <a:endParaRPr lang="ko-KR" altLang="en-US" sz="1100" dirty="0">
              <a:ln>
                <a:solidFill>
                  <a:schemeClr val="bg2">
                    <a:lumMod val="90000"/>
                    <a:alpha val="0"/>
                  </a:schemeClr>
                </a:solidFill>
              </a:ln>
              <a:solidFill>
                <a:srgbClr val="439C66"/>
              </a:solidFill>
              <a:latin typeface="나눔고딕" panose="020D0604000000000000" pitchFamily="50" charset="-127"/>
              <a:ea typeface="나눔고딕" panose="020D0604000000000000" pitchFamily="50" charset="-127"/>
            </a:endParaRPr>
          </a:p>
        </p:txBody>
      </p:sp>
      <p:sp>
        <p:nvSpPr>
          <p:cNvPr id="6" name="TextBox 5"/>
          <p:cNvSpPr txBox="1"/>
          <p:nvPr/>
        </p:nvSpPr>
        <p:spPr>
          <a:xfrm>
            <a:off x="2665507" y="2117412"/>
            <a:ext cx="1665521" cy="200055"/>
          </a:xfrm>
          <a:prstGeom prst="rect">
            <a:avLst/>
          </a:prstGeom>
          <a:noFill/>
        </p:spPr>
        <p:txBody>
          <a:bodyPr wrap="none" lIns="0" tIns="0" rIns="0" bIns="0" rtlCol="0">
            <a:spAutoFit/>
          </a:bodyPr>
          <a:lstStyle/>
          <a:p>
            <a:pPr fontAlgn="base" latinLnBrk="0"/>
            <a:r>
              <a:rPr lang="ko-KR" altLang="en-US" sz="13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리크루팅</a:t>
            </a:r>
            <a:r>
              <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a:t>
            </a:r>
            <a:r>
              <a:rPr lang="ko-KR" altLang="en-US" sz="9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헤드헌팅</a:t>
            </a:r>
            <a:r>
              <a:rPr lang="en-US" altLang="ko-KR" sz="9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a:t>
            </a:r>
            <a:r>
              <a:rPr lang="en-US" altLang="ko-KR" sz="13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13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서비스</a:t>
            </a:r>
            <a:endParaRPr lang="ko-KR" altLang="en-US" sz="13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12" name="TextBox 11"/>
          <p:cNvSpPr txBox="1"/>
          <p:nvPr/>
        </p:nvSpPr>
        <p:spPr>
          <a:xfrm>
            <a:off x="6385857" y="2117412"/>
            <a:ext cx="1261564" cy="200055"/>
          </a:xfrm>
          <a:prstGeom prst="rect">
            <a:avLst/>
          </a:prstGeom>
          <a:noFill/>
        </p:spPr>
        <p:txBody>
          <a:bodyPr wrap="none" lIns="0" tIns="0" rIns="0" bIns="0" rtlCol="0">
            <a:spAutoFit/>
          </a:bodyPr>
          <a:lstStyle/>
          <a:p>
            <a:pPr algn="r" fontAlgn="base" latinLnBrk="0"/>
            <a:r>
              <a:rPr lang="en-US" altLang="ko-KR" sz="13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HR </a:t>
            </a:r>
            <a:r>
              <a:rPr lang="ko-KR" altLang="en-US" sz="13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컨설팅</a:t>
            </a:r>
            <a:r>
              <a:rPr lang="en-US" altLang="ko-KR" sz="13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13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서비스</a:t>
            </a:r>
            <a:endParaRPr lang="ko-KR" altLang="en-US" sz="13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p:txBody>
      </p:sp>
      <p:cxnSp>
        <p:nvCxnSpPr>
          <p:cNvPr id="34" name="직선 연결선 33"/>
          <p:cNvCxnSpPr/>
          <p:nvPr/>
        </p:nvCxnSpPr>
        <p:spPr>
          <a:xfrm>
            <a:off x="7793567" y="2217439"/>
            <a:ext cx="2378653" cy="0"/>
          </a:xfrm>
          <a:prstGeom prst="line">
            <a:avLst/>
          </a:prstGeom>
          <a:ln w="635">
            <a:solidFill>
              <a:srgbClr val="E2B547"/>
            </a:solidFill>
          </a:ln>
        </p:spPr>
        <p:style>
          <a:lnRef idx="1">
            <a:schemeClr val="accent1"/>
          </a:lnRef>
          <a:fillRef idx="0">
            <a:schemeClr val="accent1"/>
          </a:fillRef>
          <a:effectRef idx="0">
            <a:schemeClr val="accent1"/>
          </a:effectRef>
          <a:fontRef idx="minor">
            <a:schemeClr val="tx1"/>
          </a:fontRef>
        </p:style>
      </p:cxnSp>
      <p:cxnSp>
        <p:nvCxnSpPr>
          <p:cNvPr id="40" name="직선 연결선 39"/>
          <p:cNvCxnSpPr/>
          <p:nvPr/>
        </p:nvCxnSpPr>
        <p:spPr>
          <a:xfrm>
            <a:off x="520700" y="2217439"/>
            <a:ext cx="1938867" cy="0"/>
          </a:xfrm>
          <a:prstGeom prst="line">
            <a:avLst/>
          </a:prstGeom>
          <a:ln w="635">
            <a:solidFill>
              <a:srgbClr val="E2B547"/>
            </a:solidFill>
          </a:ln>
        </p:spPr>
        <p:style>
          <a:lnRef idx="1">
            <a:schemeClr val="accent1"/>
          </a:lnRef>
          <a:fillRef idx="0">
            <a:schemeClr val="accent1"/>
          </a:fillRef>
          <a:effectRef idx="0">
            <a:schemeClr val="accent1"/>
          </a:effectRef>
          <a:fontRef idx="minor">
            <a:schemeClr val="tx1"/>
          </a:fontRef>
        </p:style>
      </p:cxnSp>
      <p:sp>
        <p:nvSpPr>
          <p:cNvPr id="27" name="자유형 26"/>
          <p:cNvSpPr/>
          <p:nvPr/>
        </p:nvSpPr>
        <p:spPr>
          <a:xfrm rot="2700000">
            <a:off x="2482138" y="2148591"/>
            <a:ext cx="137698" cy="137698"/>
          </a:xfrm>
          <a:custGeom>
            <a:avLst/>
            <a:gdLst>
              <a:gd name="connsiteX0" fmla="*/ 0 w 254000"/>
              <a:gd name="connsiteY0" fmla="*/ 0 h 285750"/>
              <a:gd name="connsiteX1" fmla="*/ 0 w 254000"/>
              <a:gd name="connsiteY1" fmla="*/ 285750 h 285750"/>
              <a:gd name="connsiteX2" fmla="*/ 254000 w 254000"/>
              <a:gd name="connsiteY2" fmla="*/ 285750 h 285750"/>
            </a:gdLst>
            <a:ahLst/>
            <a:cxnLst>
              <a:cxn ang="0">
                <a:pos x="connsiteX0" y="connsiteY0"/>
              </a:cxn>
              <a:cxn ang="0">
                <a:pos x="connsiteX1" y="connsiteY1"/>
              </a:cxn>
              <a:cxn ang="0">
                <a:pos x="connsiteX2" y="connsiteY2"/>
              </a:cxn>
            </a:cxnLst>
            <a:rect l="l" t="t" r="r" b="b"/>
            <a:pathLst>
              <a:path w="254000" h="285750">
                <a:moveTo>
                  <a:pt x="0" y="0"/>
                </a:moveTo>
                <a:lnTo>
                  <a:pt x="0" y="285750"/>
                </a:lnTo>
                <a:lnTo>
                  <a:pt x="254000" y="285750"/>
                </a:lnTo>
              </a:path>
            </a:pathLst>
          </a:custGeom>
          <a:noFill/>
          <a:ln w="31750">
            <a:solidFill>
              <a:srgbClr val="E2B547">
                <a:alpha val="9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8" name="자유형 27"/>
          <p:cNvSpPr/>
          <p:nvPr/>
        </p:nvSpPr>
        <p:spPr>
          <a:xfrm rot="18900000" flipH="1">
            <a:off x="7646526" y="2148590"/>
            <a:ext cx="137698" cy="137698"/>
          </a:xfrm>
          <a:custGeom>
            <a:avLst/>
            <a:gdLst>
              <a:gd name="connsiteX0" fmla="*/ 0 w 254000"/>
              <a:gd name="connsiteY0" fmla="*/ 0 h 285750"/>
              <a:gd name="connsiteX1" fmla="*/ 0 w 254000"/>
              <a:gd name="connsiteY1" fmla="*/ 285750 h 285750"/>
              <a:gd name="connsiteX2" fmla="*/ 254000 w 254000"/>
              <a:gd name="connsiteY2" fmla="*/ 285750 h 285750"/>
            </a:gdLst>
            <a:ahLst/>
            <a:cxnLst>
              <a:cxn ang="0">
                <a:pos x="connsiteX0" y="connsiteY0"/>
              </a:cxn>
              <a:cxn ang="0">
                <a:pos x="connsiteX1" y="connsiteY1"/>
              </a:cxn>
              <a:cxn ang="0">
                <a:pos x="connsiteX2" y="connsiteY2"/>
              </a:cxn>
            </a:cxnLst>
            <a:rect l="l" t="t" r="r" b="b"/>
            <a:pathLst>
              <a:path w="254000" h="285750">
                <a:moveTo>
                  <a:pt x="0" y="0"/>
                </a:moveTo>
                <a:lnTo>
                  <a:pt x="0" y="285750"/>
                </a:lnTo>
                <a:lnTo>
                  <a:pt x="254000" y="285750"/>
                </a:lnTo>
              </a:path>
            </a:pathLst>
          </a:custGeom>
          <a:noFill/>
          <a:ln w="31750">
            <a:solidFill>
              <a:srgbClr val="E2B547">
                <a:alpha val="9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64" name="TextBox 163"/>
          <p:cNvSpPr txBox="1"/>
          <p:nvPr/>
        </p:nvSpPr>
        <p:spPr>
          <a:xfrm>
            <a:off x="527238" y="3847217"/>
            <a:ext cx="1309654" cy="169277"/>
          </a:xfrm>
          <a:prstGeom prst="rect">
            <a:avLst/>
          </a:prstGeom>
          <a:noFill/>
        </p:spPr>
        <p:txBody>
          <a:bodyPr wrap="none" lIns="0" tIns="0" rIns="0" bIns="0" rtlCol="0">
            <a:spAutoFit/>
          </a:bodyPr>
          <a:lstStyle>
            <a:defPPr>
              <a:defRPr lang="ko-KR"/>
            </a:defPPr>
            <a:lvl1pPr>
              <a:defRPr sz="1300">
                <a:ln>
                  <a:solidFill>
                    <a:srgbClr val="005E39">
                      <a:alpha val="0"/>
                    </a:srgbClr>
                  </a:solidFill>
                </a:ln>
                <a:solidFill>
                  <a:srgbClr val="005E39"/>
                </a:solidFill>
              </a:defRPr>
            </a:lvl1pPr>
          </a:lstStyle>
          <a:p>
            <a:pPr lvl="0" fontAlgn="base" latinLnBrk="0">
              <a:spcAft>
                <a:spcPts val="200"/>
              </a:spcAft>
            </a:pPr>
            <a:r>
              <a:rPr lang="en-US" altLang="ko-KR" sz="1100" dirty="0" smtClean="0">
                <a:ln>
                  <a:solidFill>
                    <a:schemeClr val="accent1">
                      <a:shade val="50000"/>
                      <a:alpha val="0"/>
                    </a:schemeClr>
                  </a:solidFill>
                </a:ln>
                <a:ea typeface="나눔고딕" panose="020D0604000000000000" pitchFamily="50" charset="-127"/>
                <a:cs typeface="Leelawadee" panose="020B0502040204020203" pitchFamily="34" charset="-34"/>
              </a:rPr>
              <a:t>Recruiting Service Step</a:t>
            </a:r>
            <a:endParaRPr lang="ko-KR" altLang="en-US" sz="1100" dirty="0">
              <a:ln>
                <a:solidFill>
                  <a:schemeClr val="accent1">
                    <a:shade val="50000"/>
                    <a:alpha val="0"/>
                  </a:schemeClr>
                </a:solidFill>
              </a:ln>
              <a:ea typeface="나눔고딕" panose="020D0604000000000000" pitchFamily="50" charset="-127"/>
              <a:cs typeface="Leelawadee" panose="020B0502040204020203" pitchFamily="34" charset="-34"/>
            </a:endParaRPr>
          </a:p>
        </p:txBody>
      </p:sp>
      <p:grpSp>
        <p:nvGrpSpPr>
          <p:cNvPr id="23" name="그룹 22"/>
          <p:cNvGrpSpPr/>
          <p:nvPr/>
        </p:nvGrpSpPr>
        <p:grpSpPr>
          <a:xfrm>
            <a:off x="4837647" y="3861292"/>
            <a:ext cx="1881656" cy="763183"/>
            <a:chOff x="5293220" y="3861292"/>
            <a:chExt cx="1881656" cy="763183"/>
          </a:xfrm>
        </p:grpSpPr>
        <p:pic>
          <p:nvPicPr>
            <p:cNvPr id="172" name="그림 171"/>
            <p:cNvPicPr>
              <a:picLocks noChangeAspect="1"/>
            </p:cNvPicPr>
            <p:nvPr/>
          </p:nvPicPr>
          <p:blipFill rotWithShape="1">
            <a:blip r:embed="rId2">
              <a:extLst>
                <a:ext uri="{28A0092B-C50C-407E-A947-70E740481C1C}">
                  <a14:useLocalDpi xmlns="" xmlns:a14="http://schemas.microsoft.com/office/drawing/2010/main" val="0"/>
                </a:ext>
              </a:extLst>
            </a:blip>
            <a:srcRect l="11567" r="82656"/>
            <a:stretch/>
          </p:blipFill>
          <p:spPr>
            <a:xfrm>
              <a:off x="5367199" y="4106389"/>
              <a:ext cx="315878" cy="368503"/>
            </a:xfrm>
            <a:prstGeom prst="rect">
              <a:avLst/>
            </a:prstGeom>
          </p:spPr>
        </p:pic>
        <p:sp>
          <p:nvSpPr>
            <p:cNvPr id="173" name="TextBox 172"/>
            <p:cNvSpPr txBox="1"/>
            <p:nvPr/>
          </p:nvSpPr>
          <p:spPr>
            <a:xfrm>
              <a:off x="5808796" y="4347476"/>
              <a:ext cx="1366080" cy="276999"/>
            </a:xfrm>
            <a:prstGeom prst="rect">
              <a:avLst/>
            </a:prstGeom>
            <a:noFill/>
          </p:spPr>
          <p:txBody>
            <a:bodyPr wrap="none" lIns="0" tIns="0" rIns="0" bIns="0" rtlCol="0">
              <a:spAutoFit/>
            </a:bodyPr>
            <a:lstStyle/>
            <a:p>
              <a:pPr marL="90488" indent="-90488">
                <a:spcAft>
                  <a:spcPts val="400"/>
                </a:spcAft>
                <a:buSzPct val="80000"/>
                <a:buFont typeface="Wingdings" panose="05000000000000000000" pitchFamily="2" charset="2"/>
                <a:buChar char="§"/>
              </a:pP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고객사로부터 포지션</a:t>
              </a:r>
              <a:b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br>
              <a:r>
                <a:rPr lang="en-US" altLang="ko-KR"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JD(Job Description) </a:t>
              </a: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접수</a:t>
              </a:r>
            </a:p>
          </p:txBody>
        </p:sp>
        <p:sp>
          <p:nvSpPr>
            <p:cNvPr id="177" name="TextBox 176"/>
            <p:cNvSpPr txBox="1"/>
            <p:nvPr/>
          </p:nvSpPr>
          <p:spPr>
            <a:xfrm>
              <a:off x="5808796" y="4106389"/>
              <a:ext cx="636393" cy="153888"/>
            </a:xfrm>
            <a:prstGeom prst="rect">
              <a:avLst/>
            </a:prstGeom>
            <a:noFill/>
          </p:spPr>
          <p:txBody>
            <a:bodyPr wrap="none" lIns="0" tIns="0" rIns="0" bIns="0" rtlCol="0">
              <a:spAutoFit/>
            </a:bodyPr>
            <a:lstStyle/>
            <a:p>
              <a:pPr fontAlgn="base" latinLnBrk="0"/>
              <a:r>
                <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포지션 오더</a:t>
              </a:r>
            </a:p>
          </p:txBody>
        </p:sp>
        <p:sp>
          <p:nvSpPr>
            <p:cNvPr id="180" name="TextBox 179"/>
            <p:cNvSpPr txBox="1"/>
            <p:nvPr/>
          </p:nvSpPr>
          <p:spPr>
            <a:xfrm>
              <a:off x="5293220" y="3861292"/>
              <a:ext cx="463837" cy="153888"/>
            </a:xfrm>
            <a:prstGeom prst="rect">
              <a:avLst/>
            </a:prstGeom>
            <a:solidFill>
              <a:schemeClr val="bg1"/>
            </a:solidFill>
          </p:spPr>
          <p:txBody>
            <a:bodyPr wrap="none" lIns="36000" tIns="0" rIns="36000" bIns="0" rtlCol="0">
              <a:spAutoFit/>
            </a:bodyPr>
            <a:lstStyle/>
            <a:p>
              <a:pPr algn="r" fontAlgn="base" latinLnBrk="0"/>
              <a:r>
                <a:rPr lang="en-US" altLang="ko-KR" sz="7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STEP</a:t>
              </a:r>
              <a:r>
                <a:rPr lang="en-US" altLang="ko-KR" sz="10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02</a:t>
              </a:r>
              <a:endParaRPr lang="ko-KR" altLang="en-US" sz="10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grpSp>
      <p:grpSp>
        <p:nvGrpSpPr>
          <p:cNvPr id="24" name="그룹 23"/>
          <p:cNvGrpSpPr/>
          <p:nvPr/>
        </p:nvGrpSpPr>
        <p:grpSpPr>
          <a:xfrm>
            <a:off x="7374118" y="3861292"/>
            <a:ext cx="1925020" cy="586961"/>
            <a:chOff x="7693231" y="3861292"/>
            <a:chExt cx="1925020" cy="586961"/>
          </a:xfrm>
        </p:grpSpPr>
        <p:pic>
          <p:nvPicPr>
            <p:cNvPr id="181" name="그림 180"/>
            <p:cNvPicPr>
              <a:picLocks noChangeAspect="1"/>
            </p:cNvPicPr>
            <p:nvPr/>
          </p:nvPicPr>
          <p:blipFill rotWithShape="1">
            <a:blip r:embed="rId2">
              <a:extLst>
                <a:ext uri="{28A0092B-C50C-407E-A947-70E740481C1C}">
                  <a14:useLocalDpi xmlns="" xmlns:a14="http://schemas.microsoft.com/office/drawing/2010/main" val="0"/>
                </a:ext>
              </a:extLst>
            </a:blip>
            <a:srcRect l="21531" r="69138"/>
            <a:stretch/>
          </p:blipFill>
          <p:spPr>
            <a:xfrm>
              <a:off x="7693231" y="4106389"/>
              <a:ext cx="473310" cy="341864"/>
            </a:xfrm>
            <a:prstGeom prst="rect">
              <a:avLst/>
            </a:prstGeom>
          </p:spPr>
        </p:pic>
        <p:sp>
          <p:nvSpPr>
            <p:cNvPr id="182" name="TextBox 181"/>
            <p:cNvSpPr txBox="1"/>
            <p:nvPr/>
          </p:nvSpPr>
          <p:spPr>
            <a:xfrm>
              <a:off x="8274935" y="4106389"/>
              <a:ext cx="1343316" cy="153888"/>
            </a:xfrm>
            <a:prstGeom prst="rect">
              <a:avLst/>
            </a:prstGeom>
            <a:noFill/>
          </p:spPr>
          <p:txBody>
            <a:bodyPr wrap="none" lIns="0" tIns="0" rIns="0" bIns="0" rtlCol="0">
              <a:spAutoFit/>
            </a:bodyPr>
            <a:lstStyle/>
            <a:p>
              <a:pPr fontAlgn="base" latinLnBrk="0"/>
              <a:r>
                <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인재 검색 </a:t>
              </a:r>
              <a:r>
                <a:rPr lang="ko-KR" altLang="en-US" sz="100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및 후보자 발굴</a:t>
              </a:r>
              <a:endPar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183" name="TextBox 182"/>
            <p:cNvSpPr txBox="1"/>
            <p:nvPr/>
          </p:nvSpPr>
          <p:spPr>
            <a:xfrm>
              <a:off x="7697968" y="3861292"/>
              <a:ext cx="463837" cy="153888"/>
            </a:xfrm>
            <a:prstGeom prst="rect">
              <a:avLst/>
            </a:prstGeom>
            <a:solidFill>
              <a:schemeClr val="bg1"/>
            </a:solidFill>
          </p:spPr>
          <p:txBody>
            <a:bodyPr wrap="none" lIns="36000" tIns="0" rIns="36000" bIns="0" rtlCol="0">
              <a:spAutoFit/>
            </a:bodyPr>
            <a:lstStyle/>
            <a:p>
              <a:pPr algn="r" fontAlgn="base" latinLnBrk="0"/>
              <a:r>
                <a:rPr lang="en-US" altLang="ko-KR" sz="7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STEP</a:t>
              </a:r>
              <a:r>
                <a:rPr lang="en-US" altLang="ko-KR" sz="10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03</a:t>
              </a:r>
              <a:endParaRPr lang="ko-KR" altLang="en-US" sz="10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grpSp>
      <p:grpSp>
        <p:nvGrpSpPr>
          <p:cNvPr id="25" name="그룹 24"/>
          <p:cNvGrpSpPr/>
          <p:nvPr/>
        </p:nvGrpSpPr>
        <p:grpSpPr>
          <a:xfrm>
            <a:off x="1363461" y="5107310"/>
            <a:ext cx="2383472" cy="609359"/>
            <a:chOff x="1261861" y="5107310"/>
            <a:chExt cx="2383472" cy="609359"/>
          </a:xfrm>
        </p:grpSpPr>
        <p:pic>
          <p:nvPicPr>
            <p:cNvPr id="141" name="그림 140"/>
            <p:cNvPicPr>
              <a:picLocks noChangeAspect="1"/>
            </p:cNvPicPr>
            <p:nvPr/>
          </p:nvPicPr>
          <p:blipFill rotWithShape="1">
            <a:blip r:embed="rId2">
              <a:extLst>
                <a:ext uri="{28A0092B-C50C-407E-A947-70E740481C1C}">
                  <a14:useLocalDpi xmlns="" xmlns:a14="http://schemas.microsoft.com/office/drawing/2010/main" val="0"/>
                </a:ext>
              </a:extLst>
            </a:blip>
            <a:srcRect l="58461" r="35205"/>
            <a:stretch/>
          </p:blipFill>
          <p:spPr>
            <a:xfrm>
              <a:off x="1320599" y="5337083"/>
              <a:ext cx="346360" cy="368503"/>
            </a:xfrm>
            <a:prstGeom prst="rect">
              <a:avLst/>
            </a:prstGeom>
          </p:spPr>
        </p:pic>
        <p:sp>
          <p:nvSpPr>
            <p:cNvPr id="150" name="TextBox 149"/>
            <p:cNvSpPr txBox="1"/>
            <p:nvPr/>
          </p:nvSpPr>
          <p:spPr>
            <a:xfrm>
              <a:off x="1820795" y="5578170"/>
              <a:ext cx="1824538" cy="138499"/>
            </a:xfrm>
            <a:prstGeom prst="rect">
              <a:avLst/>
            </a:prstGeom>
            <a:noFill/>
          </p:spPr>
          <p:txBody>
            <a:bodyPr wrap="none" lIns="0" tIns="0" rIns="0" bIns="0" rtlCol="0">
              <a:spAutoFit/>
            </a:bodyPr>
            <a:lstStyle/>
            <a:p>
              <a:pPr marL="90488" indent="-90488">
                <a:spcAft>
                  <a:spcPts val="400"/>
                </a:spcAft>
                <a:buSzPct val="80000"/>
                <a:buFont typeface="Wingdings" panose="05000000000000000000" pitchFamily="2" charset="2"/>
                <a:buChar char="§"/>
              </a:pP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고객사의 후보자 면접</a:t>
              </a:r>
              <a:r>
                <a:rPr lang="en-US" altLang="ko-KR"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 </a:t>
              </a:r>
              <a:r>
                <a:rPr lang="ko-KR" altLang="en-US"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인</a:t>
              </a:r>
              <a:r>
                <a:rPr lang="en-US" altLang="ko-KR"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a:t>
              </a: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적성 검사</a:t>
              </a:r>
            </a:p>
          </p:txBody>
        </p:sp>
        <p:sp>
          <p:nvSpPr>
            <p:cNvPr id="151" name="TextBox 150"/>
            <p:cNvSpPr txBox="1"/>
            <p:nvPr/>
          </p:nvSpPr>
          <p:spPr>
            <a:xfrm>
              <a:off x="1820795" y="5337083"/>
              <a:ext cx="636393" cy="153888"/>
            </a:xfrm>
            <a:prstGeom prst="rect">
              <a:avLst/>
            </a:prstGeom>
            <a:noFill/>
          </p:spPr>
          <p:txBody>
            <a:bodyPr wrap="none" lIns="0" tIns="0" rIns="0" bIns="0" rtlCol="0">
              <a:spAutoFit/>
            </a:bodyPr>
            <a:lstStyle/>
            <a:p>
              <a:pPr fontAlgn="base" latinLnBrk="0"/>
              <a:r>
                <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후보자 면접</a:t>
              </a:r>
            </a:p>
          </p:txBody>
        </p:sp>
        <p:sp>
          <p:nvSpPr>
            <p:cNvPr id="184" name="TextBox 183"/>
            <p:cNvSpPr txBox="1"/>
            <p:nvPr/>
          </p:nvSpPr>
          <p:spPr>
            <a:xfrm>
              <a:off x="1261861" y="5107310"/>
              <a:ext cx="463837" cy="153888"/>
            </a:xfrm>
            <a:prstGeom prst="rect">
              <a:avLst/>
            </a:prstGeom>
            <a:solidFill>
              <a:schemeClr val="bg1"/>
            </a:solidFill>
          </p:spPr>
          <p:txBody>
            <a:bodyPr wrap="none" lIns="36000" tIns="0" rIns="36000" bIns="0" rtlCol="0">
              <a:spAutoFit/>
            </a:bodyPr>
            <a:lstStyle/>
            <a:p>
              <a:pPr algn="r" fontAlgn="base" latinLnBrk="0"/>
              <a:r>
                <a:rPr lang="en-US" altLang="ko-KR" sz="7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STEP</a:t>
              </a:r>
              <a:r>
                <a:rPr lang="en-US" altLang="ko-KR" sz="10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06</a:t>
              </a:r>
              <a:endParaRPr lang="ko-KR" altLang="en-US" sz="10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grpSp>
      <p:grpSp>
        <p:nvGrpSpPr>
          <p:cNvPr id="29" name="그룹 28"/>
          <p:cNvGrpSpPr/>
          <p:nvPr/>
        </p:nvGrpSpPr>
        <p:grpSpPr>
          <a:xfrm>
            <a:off x="4485959" y="5107310"/>
            <a:ext cx="2214249" cy="937654"/>
            <a:chOff x="4327209" y="5107310"/>
            <a:chExt cx="2214249" cy="937654"/>
          </a:xfrm>
        </p:grpSpPr>
        <p:pic>
          <p:nvPicPr>
            <p:cNvPr id="127" name="그림 126"/>
            <p:cNvPicPr>
              <a:picLocks noChangeAspect="1"/>
            </p:cNvPicPr>
            <p:nvPr/>
          </p:nvPicPr>
          <p:blipFill rotWithShape="1">
            <a:blip r:embed="rId2">
              <a:extLst>
                <a:ext uri="{28A0092B-C50C-407E-A947-70E740481C1C}">
                  <a14:useLocalDpi xmlns="" xmlns:a14="http://schemas.microsoft.com/office/drawing/2010/main" val="0"/>
                </a:ext>
              </a:extLst>
            </a:blip>
            <a:srcRect l="46616" r="47050"/>
            <a:stretch/>
          </p:blipFill>
          <p:spPr>
            <a:xfrm>
              <a:off x="4385947" y="5337083"/>
              <a:ext cx="346360" cy="368503"/>
            </a:xfrm>
            <a:prstGeom prst="rect">
              <a:avLst/>
            </a:prstGeom>
          </p:spPr>
        </p:pic>
        <p:sp>
          <p:nvSpPr>
            <p:cNvPr id="134" name="TextBox 133"/>
            <p:cNvSpPr txBox="1"/>
            <p:nvPr/>
          </p:nvSpPr>
          <p:spPr>
            <a:xfrm>
              <a:off x="4880426" y="5578170"/>
              <a:ext cx="1661032" cy="466794"/>
            </a:xfrm>
            <a:prstGeom prst="rect">
              <a:avLst/>
            </a:prstGeom>
            <a:noFill/>
          </p:spPr>
          <p:txBody>
            <a:bodyPr wrap="none" lIns="0" tIns="0" rIns="0" bIns="0" rtlCol="0">
              <a:spAutoFit/>
            </a:bodyPr>
            <a:lstStyle/>
            <a:p>
              <a:pPr marL="90488" indent="-90488">
                <a:spcAft>
                  <a:spcPts val="400"/>
                </a:spcAft>
                <a:buSzPct val="80000"/>
                <a:buFont typeface="Wingdings" panose="05000000000000000000" pitchFamily="2" charset="2"/>
                <a:buChar char="§"/>
              </a:pPr>
              <a:r>
                <a:rPr lang="ko-KR" altLang="en-US"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고객 사 에 </a:t>
              </a: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후보자 추천서 송부</a:t>
              </a:r>
            </a:p>
            <a:p>
              <a:pPr marL="90488" indent="-90488">
                <a:spcAft>
                  <a:spcPts val="400"/>
                </a:spcAft>
                <a:buSzPct val="80000"/>
                <a:buFont typeface="Wingdings" panose="05000000000000000000" pitchFamily="2" charset="2"/>
                <a:buChar char="§"/>
              </a:pP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고객사의 후보자 서류심사</a:t>
              </a:r>
              <a:b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b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 부적합의 경우 추천서 </a:t>
              </a:r>
              <a:r>
                <a:rPr lang="en-US" altLang="ko-KR"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Drop</a:t>
              </a:r>
            </a:p>
          </p:txBody>
        </p:sp>
        <p:sp>
          <p:nvSpPr>
            <p:cNvPr id="135" name="TextBox 134"/>
            <p:cNvSpPr txBox="1"/>
            <p:nvPr/>
          </p:nvSpPr>
          <p:spPr>
            <a:xfrm>
              <a:off x="4880426" y="5337083"/>
              <a:ext cx="636393" cy="153888"/>
            </a:xfrm>
            <a:prstGeom prst="rect">
              <a:avLst/>
            </a:prstGeom>
            <a:noFill/>
          </p:spPr>
          <p:txBody>
            <a:bodyPr wrap="none" lIns="0" tIns="0" rIns="0" bIns="0" rtlCol="0">
              <a:spAutoFit/>
            </a:bodyPr>
            <a:lstStyle/>
            <a:p>
              <a:pPr fontAlgn="base" latinLnBrk="0"/>
              <a:r>
                <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후보자 추천</a:t>
              </a:r>
            </a:p>
          </p:txBody>
        </p:sp>
        <p:sp>
          <p:nvSpPr>
            <p:cNvPr id="185" name="TextBox 184"/>
            <p:cNvSpPr txBox="1"/>
            <p:nvPr/>
          </p:nvSpPr>
          <p:spPr>
            <a:xfrm>
              <a:off x="4327209" y="5107310"/>
              <a:ext cx="463837" cy="153888"/>
            </a:xfrm>
            <a:prstGeom prst="rect">
              <a:avLst/>
            </a:prstGeom>
            <a:solidFill>
              <a:schemeClr val="bg1"/>
            </a:solidFill>
          </p:spPr>
          <p:txBody>
            <a:bodyPr wrap="none" lIns="36000" tIns="0" rIns="36000" bIns="0" rtlCol="0">
              <a:spAutoFit/>
            </a:bodyPr>
            <a:lstStyle/>
            <a:p>
              <a:pPr algn="r" fontAlgn="base" latinLnBrk="0"/>
              <a:r>
                <a:rPr lang="en-US" altLang="ko-KR" sz="7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STEP</a:t>
              </a:r>
              <a:r>
                <a:rPr lang="en-US" altLang="ko-KR" sz="10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05</a:t>
              </a:r>
              <a:endParaRPr lang="ko-KR" altLang="en-US" sz="10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grpSp>
      <p:grpSp>
        <p:nvGrpSpPr>
          <p:cNvPr id="30" name="그룹 29"/>
          <p:cNvGrpSpPr/>
          <p:nvPr/>
        </p:nvGrpSpPr>
        <p:grpSpPr>
          <a:xfrm>
            <a:off x="7374118" y="5107310"/>
            <a:ext cx="2140215" cy="747859"/>
            <a:chOff x="7482068" y="5107310"/>
            <a:chExt cx="2140215" cy="747859"/>
          </a:xfrm>
        </p:grpSpPr>
        <p:pic>
          <p:nvPicPr>
            <p:cNvPr id="113" name="그림 112"/>
            <p:cNvPicPr>
              <a:picLocks noChangeAspect="1"/>
            </p:cNvPicPr>
            <p:nvPr/>
          </p:nvPicPr>
          <p:blipFill rotWithShape="1">
            <a:blip r:embed="rId2">
              <a:extLst>
                <a:ext uri="{28A0092B-C50C-407E-A947-70E740481C1C}">
                  <a14:useLocalDpi xmlns="" xmlns:a14="http://schemas.microsoft.com/office/drawing/2010/main" val="0"/>
                </a:ext>
              </a:extLst>
            </a:blip>
            <a:srcRect l="34980" r="58686"/>
            <a:stretch/>
          </p:blipFill>
          <p:spPr>
            <a:xfrm>
              <a:off x="7540806" y="5337083"/>
              <a:ext cx="346360" cy="368503"/>
            </a:xfrm>
            <a:prstGeom prst="rect">
              <a:avLst/>
            </a:prstGeom>
          </p:spPr>
        </p:pic>
        <p:sp>
          <p:nvSpPr>
            <p:cNvPr id="119" name="TextBox 118"/>
            <p:cNvSpPr txBox="1"/>
            <p:nvPr/>
          </p:nvSpPr>
          <p:spPr>
            <a:xfrm>
              <a:off x="8059035" y="5578170"/>
              <a:ext cx="1563248" cy="276999"/>
            </a:xfrm>
            <a:prstGeom prst="rect">
              <a:avLst/>
            </a:prstGeom>
            <a:noFill/>
          </p:spPr>
          <p:txBody>
            <a:bodyPr wrap="none" lIns="0" tIns="0" rIns="0" bIns="0" rtlCol="0">
              <a:spAutoFit/>
            </a:bodyPr>
            <a:lstStyle/>
            <a:p>
              <a:pPr marL="90488" indent="-90488">
                <a:spcAft>
                  <a:spcPts val="400"/>
                </a:spcAft>
                <a:buSzPct val="80000"/>
                <a:buFont typeface="Wingdings" panose="05000000000000000000" pitchFamily="2" charset="2"/>
                <a:buChar char="§"/>
              </a:pP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포지션 및 인성 적합여부 확인</a:t>
              </a:r>
              <a:r>
                <a:rPr lang="en-US" altLang="ko-KR"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a:t>
              </a:r>
              <a:br>
                <a:rPr lang="en-US" altLang="ko-KR"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br>
              <a:r>
                <a:rPr lang="ko-KR" altLang="en-US"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추천서 </a:t>
              </a: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정리</a:t>
              </a:r>
            </a:p>
          </p:txBody>
        </p:sp>
        <p:sp>
          <p:nvSpPr>
            <p:cNvPr id="120" name="TextBox 119"/>
            <p:cNvSpPr txBox="1"/>
            <p:nvPr/>
          </p:nvSpPr>
          <p:spPr>
            <a:xfrm>
              <a:off x="8059035" y="5337083"/>
              <a:ext cx="912109" cy="153888"/>
            </a:xfrm>
            <a:prstGeom prst="rect">
              <a:avLst/>
            </a:prstGeom>
            <a:noFill/>
          </p:spPr>
          <p:txBody>
            <a:bodyPr wrap="none" lIns="0" tIns="0" rIns="0" bIns="0" rtlCol="0">
              <a:spAutoFit/>
            </a:bodyPr>
            <a:lstStyle/>
            <a:p>
              <a:pPr fontAlgn="base" latinLnBrk="0"/>
              <a:r>
                <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후보자 사전 검증</a:t>
              </a:r>
            </a:p>
          </p:txBody>
        </p:sp>
        <p:sp>
          <p:nvSpPr>
            <p:cNvPr id="186" name="TextBox 185"/>
            <p:cNvSpPr txBox="1"/>
            <p:nvPr/>
          </p:nvSpPr>
          <p:spPr>
            <a:xfrm>
              <a:off x="7482068" y="5107310"/>
              <a:ext cx="463837" cy="153888"/>
            </a:xfrm>
            <a:prstGeom prst="rect">
              <a:avLst/>
            </a:prstGeom>
            <a:solidFill>
              <a:schemeClr val="bg1"/>
            </a:solidFill>
          </p:spPr>
          <p:txBody>
            <a:bodyPr wrap="none" lIns="36000" tIns="0" rIns="36000" bIns="0" rtlCol="0">
              <a:spAutoFit/>
            </a:bodyPr>
            <a:lstStyle/>
            <a:p>
              <a:pPr algn="r" fontAlgn="base" latinLnBrk="0"/>
              <a:r>
                <a:rPr lang="en-US" altLang="ko-KR" sz="7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STEP</a:t>
              </a:r>
              <a:r>
                <a:rPr lang="en-US" altLang="ko-KR" sz="10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04</a:t>
              </a:r>
              <a:endParaRPr lang="ko-KR" altLang="en-US" sz="10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grpSp>
      <p:grpSp>
        <p:nvGrpSpPr>
          <p:cNvPr id="32" name="그룹 31"/>
          <p:cNvGrpSpPr/>
          <p:nvPr/>
        </p:nvGrpSpPr>
        <p:grpSpPr>
          <a:xfrm>
            <a:off x="1363461" y="6353230"/>
            <a:ext cx="2372251" cy="598408"/>
            <a:chOff x="1261861" y="6353230"/>
            <a:chExt cx="2372251" cy="598408"/>
          </a:xfrm>
        </p:grpSpPr>
        <p:pic>
          <p:nvPicPr>
            <p:cNvPr id="126" name="그림 125"/>
            <p:cNvPicPr>
              <a:picLocks noChangeAspect="1"/>
            </p:cNvPicPr>
            <p:nvPr/>
          </p:nvPicPr>
          <p:blipFill rotWithShape="1">
            <a:blip r:embed="rId2">
              <a:extLst>
                <a:ext uri="{28A0092B-C50C-407E-A947-70E740481C1C}">
                  <a14:useLocalDpi xmlns="" xmlns:a14="http://schemas.microsoft.com/office/drawing/2010/main" val="0"/>
                </a:ext>
              </a:extLst>
            </a:blip>
            <a:srcRect l="70167" r="23499"/>
            <a:stretch/>
          </p:blipFill>
          <p:spPr>
            <a:xfrm>
              <a:off x="1320599" y="6572052"/>
              <a:ext cx="346360" cy="368503"/>
            </a:xfrm>
            <a:prstGeom prst="rect">
              <a:avLst/>
            </a:prstGeom>
          </p:spPr>
        </p:pic>
        <p:sp>
          <p:nvSpPr>
            <p:cNvPr id="153" name="TextBox 152"/>
            <p:cNvSpPr txBox="1"/>
            <p:nvPr/>
          </p:nvSpPr>
          <p:spPr>
            <a:xfrm>
              <a:off x="1820795" y="6813139"/>
              <a:ext cx="1813317" cy="138499"/>
            </a:xfrm>
            <a:prstGeom prst="rect">
              <a:avLst/>
            </a:prstGeom>
            <a:noFill/>
          </p:spPr>
          <p:txBody>
            <a:bodyPr wrap="none" lIns="0" tIns="0" rIns="0" bIns="0" rtlCol="0">
              <a:spAutoFit/>
            </a:bodyPr>
            <a:lstStyle/>
            <a:p>
              <a:pPr marL="90488" indent="-90488">
                <a:spcAft>
                  <a:spcPts val="400"/>
                </a:spcAft>
                <a:buSzPct val="80000"/>
                <a:buFont typeface="Wingdings" panose="05000000000000000000" pitchFamily="2" charset="2"/>
                <a:buChar char="§"/>
              </a:pP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최종 합격자 채용 확정</a:t>
              </a:r>
              <a:r>
                <a:rPr lang="en-US" altLang="ko-KR"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 </a:t>
              </a:r>
              <a:r>
                <a:rPr lang="ko-KR" altLang="en-US"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신체검사 </a:t>
              </a: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등</a:t>
              </a:r>
            </a:p>
          </p:txBody>
        </p:sp>
        <p:sp>
          <p:nvSpPr>
            <p:cNvPr id="154" name="TextBox 153"/>
            <p:cNvSpPr txBox="1"/>
            <p:nvPr/>
          </p:nvSpPr>
          <p:spPr>
            <a:xfrm>
              <a:off x="1820795" y="6572052"/>
              <a:ext cx="912109" cy="153888"/>
            </a:xfrm>
            <a:prstGeom prst="rect">
              <a:avLst/>
            </a:prstGeom>
            <a:noFill/>
          </p:spPr>
          <p:txBody>
            <a:bodyPr wrap="none" lIns="0" tIns="0" rIns="0" bIns="0" rtlCol="0">
              <a:spAutoFit/>
            </a:bodyPr>
            <a:lstStyle/>
            <a:p>
              <a:pPr fontAlgn="base" latinLnBrk="0"/>
              <a:r>
                <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후보자 채용 확정</a:t>
              </a:r>
            </a:p>
          </p:txBody>
        </p:sp>
        <p:sp>
          <p:nvSpPr>
            <p:cNvPr id="188" name="TextBox 187"/>
            <p:cNvSpPr txBox="1"/>
            <p:nvPr/>
          </p:nvSpPr>
          <p:spPr>
            <a:xfrm>
              <a:off x="1261861" y="6353230"/>
              <a:ext cx="463837" cy="153888"/>
            </a:xfrm>
            <a:prstGeom prst="rect">
              <a:avLst/>
            </a:prstGeom>
            <a:solidFill>
              <a:schemeClr val="bg1"/>
            </a:solidFill>
          </p:spPr>
          <p:txBody>
            <a:bodyPr wrap="none" lIns="36000" tIns="0" rIns="36000" bIns="0" rtlCol="0">
              <a:spAutoFit/>
            </a:bodyPr>
            <a:lstStyle/>
            <a:p>
              <a:pPr algn="r" fontAlgn="base" latinLnBrk="0"/>
              <a:r>
                <a:rPr lang="en-US" altLang="ko-KR" sz="7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STEP</a:t>
              </a:r>
              <a:r>
                <a:rPr lang="en-US" altLang="ko-KR" sz="10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07</a:t>
              </a:r>
              <a:endParaRPr lang="ko-KR" altLang="en-US" sz="10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grpSp>
      <p:grpSp>
        <p:nvGrpSpPr>
          <p:cNvPr id="33" name="그룹 32"/>
          <p:cNvGrpSpPr/>
          <p:nvPr/>
        </p:nvGrpSpPr>
        <p:grpSpPr>
          <a:xfrm>
            <a:off x="4485959" y="6353230"/>
            <a:ext cx="2366534" cy="598408"/>
            <a:chOff x="4327209" y="6353230"/>
            <a:chExt cx="2366534" cy="598408"/>
          </a:xfrm>
        </p:grpSpPr>
        <p:pic>
          <p:nvPicPr>
            <p:cNvPr id="140" name="그림 139"/>
            <p:cNvPicPr>
              <a:picLocks noChangeAspect="1"/>
            </p:cNvPicPr>
            <p:nvPr/>
          </p:nvPicPr>
          <p:blipFill rotWithShape="1">
            <a:blip r:embed="rId2">
              <a:extLst>
                <a:ext uri="{28A0092B-C50C-407E-A947-70E740481C1C}">
                  <a14:useLocalDpi xmlns="" xmlns:a14="http://schemas.microsoft.com/office/drawing/2010/main" val="0"/>
                </a:ext>
              </a:extLst>
            </a:blip>
            <a:srcRect l="81523" r="11298"/>
            <a:stretch/>
          </p:blipFill>
          <p:spPr>
            <a:xfrm>
              <a:off x="4362852" y="6572052"/>
              <a:ext cx="392551" cy="368503"/>
            </a:xfrm>
            <a:prstGeom prst="rect">
              <a:avLst/>
            </a:prstGeom>
          </p:spPr>
        </p:pic>
        <p:sp>
          <p:nvSpPr>
            <p:cNvPr id="156" name="TextBox 155"/>
            <p:cNvSpPr txBox="1"/>
            <p:nvPr/>
          </p:nvSpPr>
          <p:spPr>
            <a:xfrm>
              <a:off x="4880426" y="6813139"/>
              <a:ext cx="1813317" cy="138499"/>
            </a:xfrm>
            <a:prstGeom prst="rect">
              <a:avLst/>
            </a:prstGeom>
            <a:noFill/>
          </p:spPr>
          <p:txBody>
            <a:bodyPr wrap="none" lIns="0" tIns="0" rIns="0" bIns="0" rtlCol="0">
              <a:spAutoFit/>
            </a:bodyPr>
            <a:lstStyle/>
            <a:p>
              <a:pPr marL="90488" indent="-90488">
                <a:spcAft>
                  <a:spcPts val="400"/>
                </a:spcAft>
                <a:buSzPct val="80000"/>
                <a:buFont typeface="Wingdings" panose="05000000000000000000" pitchFamily="2" charset="2"/>
                <a:buChar char="§"/>
              </a:pP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채용자 입사 </a:t>
              </a:r>
              <a:r>
                <a:rPr lang="ko-KR" altLang="en-US"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후</a:t>
              </a:r>
              <a:r>
                <a:rPr lang="en-US" altLang="ko-KR"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a:t>
              </a:r>
              <a:r>
                <a:rPr lang="ko-KR" altLang="en-US"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 서비스 </a:t>
              </a: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수수료 결제</a:t>
              </a:r>
            </a:p>
          </p:txBody>
        </p:sp>
        <p:sp>
          <p:nvSpPr>
            <p:cNvPr id="158" name="TextBox 157"/>
            <p:cNvSpPr txBox="1"/>
            <p:nvPr/>
          </p:nvSpPr>
          <p:spPr>
            <a:xfrm>
              <a:off x="4880426" y="6572052"/>
              <a:ext cx="1032334" cy="153888"/>
            </a:xfrm>
            <a:prstGeom prst="rect">
              <a:avLst/>
            </a:prstGeom>
            <a:noFill/>
          </p:spPr>
          <p:txBody>
            <a:bodyPr wrap="none" lIns="0" tIns="0" rIns="0" bIns="0" rtlCol="0">
              <a:spAutoFit/>
            </a:bodyPr>
            <a:lstStyle/>
            <a:p>
              <a:pPr fontAlgn="base" latinLnBrk="0"/>
              <a:r>
                <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서비스 수수료 결제</a:t>
              </a:r>
            </a:p>
          </p:txBody>
        </p:sp>
        <p:sp>
          <p:nvSpPr>
            <p:cNvPr id="189" name="TextBox 188"/>
            <p:cNvSpPr txBox="1"/>
            <p:nvPr/>
          </p:nvSpPr>
          <p:spPr>
            <a:xfrm>
              <a:off x="4327209" y="6353230"/>
              <a:ext cx="463837" cy="153888"/>
            </a:xfrm>
            <a:prstGeom prst="rect">
              <a:avLst/>
            </a:prstGeom>
            <a:solidFill>
              <a:schemeClr val="bg1"/>
            </a:solidFill>
          </p:spPr>
          <p:txBody>
            <a:bodyPr wrap="none" lIns="36000" tIns="0" rIns="36000" bIns="0" rtlCol="0">
              <a:spAutoFit/>
            </a:bodyPr>
            <a:lstStyle/>
            <a:p>
              <a:pPr algn="r" fontAlgn="base" latinLnBrk="0"/>
              <a:r>
                <a:rPr lang="en-US" altLang="ko-KR" sz="7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STEP</a:t>
              </a:r>
              <a:r>
                <a:rPr lang="en-US" altLang="ko-KR" sz="10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08</a:t>
              </a:r>
              <a:endParaRPr lang="ko-KR" altLang="en-US" sz="10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grpSp>
      <p:grpSp>
        <p:nvGrpSpPr>
          <p:cNvPr id="35" name="그룹 34"/>
          <p:cNvGrpSpPr/>
          <p:nvPr/>
        </p:nvGrpSpPr>
        <p:grpSpPr>
          <a:xfrm>
            <a:off x="7374118" y="6353230"/>
            <a:ext cx="2573026" cy="736908"/>
            <a:chOff x="7482068" y="6353230"/>
            <a:chExt cx="2573026" cy="736908"/>
          </a:xfrm>
        </p:grpSpPr>
        <p:pic>
          <p:nvPicPr>
            <p:cNvPr id="152" name="그림 151"/>
            <p:cNvPicPr>
              <a:picLocks noChangeAspect="1"/>
            </p:cNvPicPr>
            <p:nvPr/>
          </p:nvPicPr>
          <p:blipFill rotWithShape="1">
            <a:blip r:embed="rId2">
              <a:extLst>
                <a:ext uri="{28A0092B-C50C-407E-A947-70E740481C1C}">
                  <a14:useLocalDpi xmlns="" xmlns:a14="http://schemas.microsoft.com/office/drawing/2010/main" val="0"/>
                </a:ext>
              </a:extLst>
            </a:blip>
            <a:srcRect l="93299" r="-478"/>
            <a:stretch/>
          </p:blipFill>
          <p:spPr>
            <a:xfrm>
              <a:off x="7517711" y="6572052"/>
              <a:ext cx="392551" cy="368503"/>
            </a:xfrm>
            <a:prstGeom prst="rect">
              <a:avLst/>
            </a:prstGeom>
          </p:spPr>
        </p:pic>
        <p:sp>
          <p:nvSpPr>
            <p:cNvPr id="159" name="TextBox 158"/>
            <p:cNvSpPr txBox="1"/>
            <p:nvPr/>
          </p:nvSpPr>
          <p:spPr>
            <a:xfrm>
              <a:off x="8059035" y="6813139"/>
              <a:ext cx="1996059" cy="276999"/>
            </a:xfrm>
            <a:prstGeom prst="rect">
              <a:avLst/>
            </a:prstGeom>
            <a:noFill/>
          </p:spPr>
          <p:txBody>
            <a:bodyPr wrap="none" lIns="0" tIns="0" rIns="0" bIns="0" rtlCol="0">
              <a:spAutoFit/>
            </a:bodyPr>
            <a:lstStyle/>
            <a:p>
              <a:pPr marL="90488" indent="-90488">
                <a:spcAft>
                  <a:spcPts val="400"/>
                </a:spcAft>
                <a:buSzPct val="80000"/>
                <a:buFont typeface="Wingdings" panose="05000000000000000000" pitchFamily="2" charset="2"/>
                <a:buChar char="§"/>
              </a:pP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입사자가 </a:t>
              </a:r>
              <a:r>
                <a:rPr lang="ko-KR" altLang="en-US"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회사에 적응할 </a:t>
              </a: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수 있도록 </a:t>
              </a:r>
              <a:r>
                <a:rPr lang="ko-KR" altLang="en-US"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관리</a:t>
              </a:r>
              <a:r>
                <a:rPr lang="en-US" altLang="ko-KR"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
              </a:r>
              <a:br>
                <a:rPr lang="en-US" altLang="ko-KR"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br>
              <a:r>
                <a:rPr lang="en-US" altLang="ko-KR" sz="900" dirty="0" smtClean="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a:t>
              </a: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약정기간 </a:t>
              </a:r>
              <a:r>
                <a:rPr lang="en-US" altLang="ko-KR"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Warranty)</a:t>
              </a:r>
            </a:p>
          </p:txBody>
        </p:sp>
        <p:sp>
          <p:nvSpPr>
            <p:cNvPr id="160" name="TextBox 159"/>
            <p:cNvSpPr txBox="1"/>
            <p:nvPr/>
          </p:nvSpPr>
          <p:spPr>
            <a:xfrm>
              <a:off x="8059035" y="6572052"/>
              <a:ext cx="876843" cy="153888"/>
            </a:xfrm>
            <a:prstGeom prst="rect">
              <a:avLst/>
            </a:prstGeom>
            <a:noFill/>
          </p:spPr>
          <p:txBody>
            <a:bodyPr wrap="none" lIns="0" tIns="0" rIns="0" bIns="0" rtlCol="0">
              <a:spAutoFit/>
            </a:bodyPr>
            <a:lstStyle/>
            <a:p>
              <a:pPr fontAlgn="base" latinLnBrk="0"/>
              <a:r>
                <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채용자 사후관리</a:t>
              </a:r>
            </a:p>
          </p:txBody>
        </p:sp>
        <p:sp>
          <p:nvSpPr>
            <p:cNvPr id="190" name="TextBox 189"/>
            <p:cNvSpPr txBox="1"/>
            <p:nvPr/>
          </p:nvSpPr>
          <p:spPr>
            <a:xfrm>
              <a:off x="7482068" y="6353230"/>
              <a:ext cx="463837" cy="153888"/>
            </a:xfrm>
            <a:prstGeom prst="rect">
              <a:avLst/>
            </a:prstGeom>
            <a:solidFill>
              <a:schemeClr val="bg1"/>
            </a:solidFill>
          </p:spPr>
          <p:txBody>
            <a:bodyPr wrap="none" lIns="36000" tIns="0" rIns="36000" bIns="0" rtlCol="0">
              <a:spAutoFit/>
            </a:bodyPr>
            <a:lstStyle/>
            <a:p>
              <a:pPr algn="r" fontAlgn="base" latinLnBrk="0"/>
              <a:r>
                <a:rPr lang="en-US" altLang="ko-KR" sz="7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STEP</a:t>
              </a:r>
              <a:r>
                <a:rPr lang="en-US" altLang="ko-KR" sz="10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09</a:t>
              </a:r>
              <a:endParaRPr lang="ko-KR" altLang="en-US" sz="10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grpSp>
      <p:grpSp>
        <p:nvGrpSpPr>
          <p:cNvPr id="22" name="그룹 21"/>
          <p:cNvGrpSpPr/>
          <p:nvPr/>
        </p:nvGrpSpPr>
        <p:grpSpPr>
          <a:xfrm>
            <a:off x="2388414" y="3861292"/>
            <a:ext cx="1794418" cy="763183"/>
            <a:chOff x="2715462" y="3861292"/>
            <a:chExt cx="1794418" cy="763183"/>
          </a:xfrm>
        </p:grpSpPr>
        <p:pic>
          <p:nvPicPr>
            <p:cNvPr id="165" name="그림 164"/>
            <p:cNvPicPr>
              <a:picLocks noChangeAspect="1"/>
            </p:cNvPicPr>
            <p:nvPr/>
          </p:nvPicPr>
          <p:blipFill rotWithShape="1">
            <a:blip r:embed="rId2">
              <a:extLst>
                <a:ext uri="{28A0092B-C50C-407E-A947-70E740481C1C}">
                  <a14:useLocalDpi xmlns="" xmlns:a14="http://schemas.microsoft.com/office/drawing/2010/main" val="0"/>
                </a:ext>
              </a:extLst>
            </a:blip>
            <a:srcRect r="94223"/>
            <a:stretch/>
          </p:blipFill>
          <p:spPr>
            <a:xfrm>
              <a:off x="2789441" y="4106389"/>
              <a:ext cx="315878" cy="368503"/>
            </a:xfrm>
            <a:prstGeom prst="rect">
              <a:avLst/>
            </a:prstGeom>
          </p:spPr>
        </p:pic>
        <p:sp>
          <p:nvSpPr>
            <p:cNvPr id="171" name="TextBox 170"/>
            <p:cNvSpPr txBox="1"/>
            <p:nvPr/>
          </p:nvSpPr>
          <p:spPr>
            <a:xfrm>
              <a:off x="2715462" y="3861292"/>
              <a:ext cx="463837" cy="153888"/>
            </a:xfrm>
            <a:prstGeom prst="rect">
              <a:avLst/>
            </a:prstGeom>
            <a:solidFill>
              <a:schemeClr val="bg1"/>
            </a:solidFill>
          </p:spPr>
          <p:txBody>
            <a:bodyPr wrap="none" lIns="36000" tIns="0" rIns="36000" bIns="0" rtlCol="0">
              <a:spAutoFit/>
            </a:bodyPr>
            <a:lstStyle/>
            <a:p>
              <a:pPr algn="r" fontAlgn="base" latinLnBrk="0"/>
              <a:r>
                <a:rPr lang="en-US" altLang="ko-KR" sz="7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STEP</a:t>
              </a:r>
              <a:r>
                <a:rPr lang="en-US" altLang="ko-KR" sz="10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01</a:t>
              </a:r>
              <a:endParaRPr lang="ko-KR" altLang="en-US" sz="10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endParaRPr>
            </a:p>
          </p:txBody>
        </p:sp>
        <p:sp>
          <p:nvSpPr>
            <p:cNvPr id="193" name="TextBox 192"/>
            <p:cNvSpPr txBox="1"/>
            <p:nvPr/>
          </p:nvSpPr>
          <p:spPr>
            <a:xfrm>
              <a:off x="3231966" y="4347476"/>
              <a:ext cx="1277914" cy="276999"/>
            </a:xfrm>
            <a:prstGeom prst="rect">
              <a:avLst/>
            </a:prstGeom>
            <a:noFill/>
          </p:spPr>
          <p:txBody>
            <a:bodyPr wrap="none" lIns="0" tIns="0" rIns="0" bIns="0" rtlCol="0">
              <a:spAutoFit/>
            </a:bodyPr>
            <a:lstStyle/>
            <a:p>
              <a:pPr marL="90488" indent="-90488">
                <a:spcAft>
                  <a:spcPts val="400"/>
                </a:spcAft>
                <a:buSzPct val="80000"/>
                <a:buFont typeface="Wingdings" panose="05000000000000000000" pitchFamily="2" charset="2"/>
                <a:buChar char="§"/>
              </a:pP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서비스 제공 후에 계약을</a:t>
              </a:r>
              <a:b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br>
              <a:r>
                <a:rPr lang="ko-KR" altLang="en-US" sz="900" dirty="0">
                  <a:ln>
                    <a:solidFill>
                      <a:schemeClr val="accent1">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rPr>
                <a:t>체결하는 경우도 있음</a:t>
              </a:r>
            </a:p>
          </p:txBody>
        </p:sp>
        <p:sp>
          <p:nvSpPr>
            <p:cNvPr id="194" name="TextBox 193"/>
            <p:cNvSpPr txBox="1"/>
            <p:nvPr/>
          </p:nvSpPr>
          <p:spPr>
            <a:xfrm>
              <a:off x="3231966" y="4106389"/>
              <a:ext cx="876843" cy="153888"/>
            </a:xfrm>
            <a:prstGeom prst="rect">
              <a:avLst/>
            </a:prstGeom>
            <a:noFill/>
          </p:spPr>
          <p:txBody>
            <a:bodyPr wrap="none" lIns="0" tIns="0" rIns="0" bIns="0" rtlCol="0">
              <a:spAutoFit/>
            </a:bodyPr>
            <a:lstStyle/>
            <a:p>
              <a:pPr fontAlgn="base" latinLnBrk="0"/>
              <a:r>
                <a:rPr lang="ko-KR" altLang="en-US" sz="10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서비스 계약체결</a:t>
              </a:r>
            </a:p>
          </p:txBody>
        </p:sp>
      </p:grpSp>
      <p:grpSp>
        <p:nvGrpSpPr>
          <p:cNvPr id="52" name="그룹 51"/>
          <p:cNvGrpSpPr/>
          <p:nvPr/>
        </p:nvGrpSpPr>
        <p:grpSpPr>
          <a:xfrm>
            <a:off x="4427906" y="1299439"/>
            <a:ext cx="1836000" cy="1836000"/>
            <a:chOff x="4426802" y="1072460"/>
            <a:chExt cx="1836000" cy="1836000"/>
          </a:xfrm>
        </p:grpSpPr>
        <p:pic>
          <p:nvPicPr>
            <p:cNvPr id="37" name="그림 36"/>
            <p:cNvPicPr preferRelativeResize="0">
              <a:picLocks/>
            </p:cNvPicPr>
            <p:nvPr/>
          </p:nvPicPr>
          <p:blipFill rotWithShape="1">
            <a:blip r:embed="rId3">
              <a:duotone>
                <a:prstClr val="black"/>
                <a:schemeClr val="tx2">
                  <a:tint val="45000"/>
                  <a:satMod val="400000"/>
                </a:schemeClr>
              </a:duotone>
              <a:extLst>
                <a:ext uri="{BEBA8EAE-BF5A-486C-A8C5-ECC9F3942E4B}">
                  <a14:imgProps xmlns="" xmlns:a14="http://schemas.microsoft.com/office/drawing/2010/main">
                    <a14:imgLayer r:embed="rId4">
                      <a14:imgEffect>
                        <a14:brightnessContrast contrast="-30000"/>
                      </a14:imgEffect>
                    </a14:imgLayer>
                  </a14:imgProps>
                </a:ext>
                <a:ext uri="{28A0092B-C50C-407E-A947-70E740481C1C}">
                  <a14:useLocalDpi xmlns="" xmlns:a14="http://schemas.microsoft.com/office/drawing/2010/main" val="0"/>
                </a:ext>
              </a:extLst>
            </a:blip>
            <a:srcRect l="48295" r="8163"/>
            <a:stretch/>
          </p:blipFill>
          <p:spPr>
            <a:xfrm>
              <a:off x="4426802" y="1072460"/>
              <a:ext cx="1836000" cy="1836000"/>
            </a:xfrm>
            <a:prstGeom prst="snip2DiagRect">
              <a:avLst>
                <a:gd name="adj1" fmla="val 6571"/>
                <a:gd name="adj2" fmla="val 0"/>
              </a:avLst>
            </a:prstGeom>
            <a:noFill/>
            <a:ln w="1270">
              <a:solidFill>
                <a:srgbClr val="E2B547"/>
              </a:solidFill>
            </a:ln>
          </p:spPr>
        </p:pic>
        <p:sp>
          <p:nvSpPr>
            <p:cNvPr id="4" name="TextBox 3"/>
            <p:cNvSpPr txBox="1"/>
            <p:nvPr/>
          </p:nvSpPr>
          <p:spPr>
            <a:xfrm>
              <a:off x="4743250" y="1606384"/>
              <a:ext cx="1203023" cy="307777"/>
            </a:xfrm>
            <a:prstGeom prst="rect">
              <a:avLst/>
            </a:prstGeom>
            <a:noFill/>
          </p:spPr>
          <p:txBody>
            <a:bodyPr wrap="none" lIns="0" tIns="0" rIns="0" bIns="0" rtlCol="0">
              <a:spAutoFit/>
            </a:bodyPr>
            <a:lstStyle/>
            <a:p>
              <a:pPr algn="ctr"/>
              <a:r>
                <a:rPr lang="en-US" altLang="ko-KR" sz="2000" dirty="0" smtClean="0">
                  <a:ln>
                    <a:solidFill>
                      <a:schemeClr val="accent1">
                        <a:shade val="50000"/>
                        <a:alpha val="0"/>
                      </a:schemeClr>
                    </a:solidFill>
                  </a:ln>
                  <a:solidFill>
                    <a:schemeClr val="bg1"/>
                  </a:solidFill>
                </a:rPr>
                <a:t>Our Service</a:t>
              </a:r>
              <a:endParaRPr lang="ko-KR" altLang="en-US" sz="2000" dirty="0">
                <a:ln>
                  <a:solidFill>
                    <a:schemeClr val="accent1">
                      <a:shade val="50000"/>
                      <a:alpha val="0"/>
                    </a:schemeClr>
                  </a:solidFill>
                </a:ln>
                <a:solidFill>
                  <a:schemeClr val="bg1"/>
                </a:solidFill>
              </a:endParaRPr>
            </a:p>
          </p:txBody>
        </p:sp>
        <p:sp>
          <p:nvSpPr>
            <p:cNvPr id="5" name="TextBox 4"/>
            <p:cNvSpPr txBox="1"/>
            <p:nvPr/>
          </p:nvSpPr>
          <p:spPr>
            <a:xfrm>
              <a:off x="4659477" y="2220474"/>
              <a:ext cx="1510030" cy="338554"/>
            </a:xfrm>
            <a:prstGeom prst="rect">
              <a:avLst/>
            </a:prstGeom>
            <a:noFill/>
          </p:spPr>
          <p:txBody>
            <a:bodyPr wrap="none" lIns="0" tIns="0" rIns="0" bIns="0" rtlCol="0">
              <a:spAutoFit/>
            </a:bodyPr>
            <a:lstStyle/>
            <a:p>
              <a:pPr algn="ctr" fontAlgn="base" latinLnBrk="0"/>
              <a:r>
                <a:rPr lang="ko-KR" altLang="en-US" sz="1100" dirty="0" smtClean="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헌터스 그룹이 </a:t>
              </a:r>
              <a:r>
                <a:rPr lang="ko-KR" altLang="en-US" sz="11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제공하는</a:t>
              </a:r>
              <a:endParaRPr lang="en-US" altLang="ko-KR" sz="11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endParaRPr>
            </a:p>
            <a:p>
              <a:pPr algn="ctr" fontAlgn="base" latinLnBrk="0"/>
              <a:r>
                <a:rPr lang="ko-KR" altLang="en-US" sz="1100" dirty="0">
                  <a:ln>
                    <a:solidFill>
                      <a:schemeClr val="accent1">
                        <a:shade val="50000"/>
                        <a:alpha val="0"/>
                      </a:schemeClr>
                    </a:solidFill>
                  </a:ln>
                  <a:solidFill>
                    <a:schemeClr val="bg1"/>
                  </a:solidFill>
                  <a:latin typeface="나눔고딕" panose="020D0604000000000000" pitchFamily="50" charset="-127"/>
                  <a:ea typeface="나눔고딕" panose="020D0604000000000000" pitchFamily="50" charset="-127"/>
                  <a:cs typeface="Leelawadee" panose="020B0502040204020203" pitchFamily="34" charset="-34"/>
                </a:rPr>
                <a:t>서비스</a:t>
              </a:r>
            </a:p>
          </p:txBody>
        </p:sp>
      </p:grpSp>
    </p:spTree>
    <p:extLst>
      <p:ext uri="{BB962C8B-B14F-4D97-AF65-F5344CB8AC3E}">
        <p14:creationId xmlns="" xmlns:p14="http://schemas.microsoft.com/office/powerpoint/2010/main" val="38399301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rotWithShape="1">
          <a:blip r:embed="rId2">
            <a:extLst>
              <a:ext uri="{28A0092B-C50C-407E-A947-70E740481C1C}">
                <a14:useLocalDpi xmlns="" xmlns:a14="http://schemas.microsoft.com/office/drawing/2010/main" val="0"/>
              </a:ext>
            </a:extLst>
          </a:blip>
          <a:srcRect t="1972"/>
          <a:stretch/>
        </p:blipFill>
        <p:spPr>
          <a:xfrm>
            <a:off x="1632284" y="17274"/>
            <a:ext cx="9059529" cy="6279992"/>
          </a:xfrm>
          <a:prstGeom prst="rect">
            <a:avLst/>
          </a:prstGeom>
        </p:spPr>
      </p:pic>
      <p:sp>
        <p:nvSpPr>
          <p:cNvPr id="6" name="직사각형 5"/>
          <p:cNvSpPr/>
          <p:nvPr/>
        </p:nvSpPr>
        <p:spPr>
          <a:xfrm>
            <a:off x="522349" y="1275339"/>
            <a:ext cx="3055645" cy="477054"/>
          </a:xfrm>
          <a:prstGeom prst="rect">
            <a:avLst/>
          </a:prstGeom>
        </p:spPr>
        <p:txBody>
          <a:bodyPr wrap="none">
            <a:spAutoFit/>
          </a:bodyPr>
          <a:lstStyle/>
          <a:p>
            <a:pPr>
              <a:spcAft>
                <a:spcPts val="300"/>
              </a:spcAft>
            </a:pPr>
            <a:r>
              <a:rPr lang="en-US" altLang="ko-KR" sz="2500" b="1"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500</a:t>
            </a:r>
            <a:r>
              <a:rPr lang="ko-KR" altLang="en-US" sz="2500" b="1"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여개</a:t>
            </a:r>
            <a:r>
              <a:rPr lang="en-US" altLang="ko-KR" sz="2500" b="1"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2500" dirty="0" err="1"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고객사</a:t>
            </a:r>
            <a:r>
              <a:rPr lang="ko-KR" altLang="en-US" sz="2500" dirty="0" smtClean="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 </a:t>
            </a:r>
            <a:r>
              <a:rPr lang="ko-KR" altLang="en-US" sz="2500" dirty="0">
                <a:ln>
                  <a:solidFill>
                    <a:schemeClr val="accent1">
                      <a:shade val="50000"/>
                      <a:alpha val="0"/>
                    </a:schemeClr>
                  </a:solidFill>
                </a:ln>
                <a:solidFill>
                  <a:srgbClr val="439C66"/>
                </a:solidFill>
                <a:latin typeface="나눔고딕" panose="020D0604000000000000" pitchFamily="50" charset="-127"/>
                <a:ea typeface="나눔고딕" panose="020D0604000000000000" pitchFamily="50" charset="-127"/>
                <a:cs typeface="Leelawadee" panose="020B0502040204020203" pitchFamily="34" charset="-34"/>
              </a:rPr>
              <a:t>보유</a:t>
            </a:r>
          </a:p>
        </p:txBody>
      </p:sp>
      <p:grpSp>
        <p:nvGrpSpPr>
          <p:cNvPr id="3" name="그룹 2"/>
          <p:cNvGrpSpPr/>
          <p:nvPr/>
        </p:nvGrpSpPr>
        <p:grpSpPr>
          <a:xfrm>
            <a:off x="520700" y="400050"/>
            <a:ext cx="673839" cy="395300"/>
            <a:chOff x="520700" y="400050"/>
            <a:chExt cx="673839" cy="395300"/>
          </a:xfrm>
        </p:grpSpPr>
        <p:sp>
          <p:nvSpPr>
            <p:cNvPr id="2" name="TextBox 1"/>
            <p:cNvSpPr txBox="1"/>
            <p:nvPr/>
          </p:nvSpPr>
          <p:spPr>
            <a:xfrm>
              <a:off x="520700" y="549129"/>
              <a:ext cx="673839" cy="246221"/>
            </a:xfrm>
            <a:prstGeom prst="rect">
              <a:avLst/>
            </a:prstGeom>
            <a:noFill/>
          </p:spPr>
          <p:txBody>
            <a:bodyPr wrap="none" lIns="0" tIns="0" rIns="0" bIns="0" rtlCol="0">
              <a:spAutoFit/>
            </a:bodyPr>
            <a:lstStyle>
              <a:defPPr>
                <a:defRPr lang="ko-KR"/>
              </a:defPPr>
              <a:lvl1pPr>
                <a:defRPr sz="1300">
                  <a:ln>
                    <a:solidFill>
                      <a:srgbClr val="005E39">
                        <a:alpha val="0"/>
                      </a:srgbClr>
                    </a:solidFill>
                  </a:ln>
                  <a:solidFill>
                    <a:srgbClr val="005E39"/>
                  </a:solidFill>
                </a:defRPr>
              </a:lvl1pPr>
            </a:lstStyle>
            <a:p>
              <a:pPr fontAlgn="base"/>
              <a:r>
                <a:rPr lang="en-US" altLang="ko-KR" sz="1600" dirty="0" smtClean="0"/>
                <a:t>CLIENTS</a:t>
              </a:r>
              <a:endParaRPr lang="en-US" altLang="ko-KR" sz="1600" dirty="0"/>
            </a:p>
          </p:txBody>
        </p:sp>
        <p:cxnSp>
          <p:nvCxnSpPr>
            <p:cNvPr id="5" name="직선 연결선 4"/>
            <p:cNvCxnSpPr/>
            <p:nvPr/>
          </p:nvCxnSpPr>
          <p:spPr>
            <a:xfrm>
              <a:off x="520700" y="400050"/>
              <a:ext cx="252000" cy="0"/>
            </a:xfrm>
            <a:prstGeom prst="line">
              <a:avLst/>
            </a:prstGeom>
            <a:ln w="28575">
              <a:solidFill>
                <a:srgbClr val="439C66"/>
              </a:solidFill>
            </a:ln>
          </p:spPr>
          <p:style>
            <a:lnRef idx="1">
              <a:schemeClr val="accent1"/>
            </a:lnRef>
            <a:fillRef idx="0">
              <a:schemeClr val="accent1"/>
            </a:fillRef>
            <a:effectRef idx="0">
              <a:schemeClr val="accent1"/>
            </a:effectRef>
            <a:fontRef idx="minor">
              <a:schemeClr val="tx1"/>
            </a:fontRef>
          </p:style>
        </p:cxnSp>
      </p:grpSp>
      <p:grpSp>
        <p:nvGrpSpPr>
          <p:cNvPr id="38" name="그룹 37"/>
          <p:cNvGrpSpPr/>
          <p:nvPr/>
        </p:nvGrpSpPr>
        <p:grpSpPr>
          <a:xfrm>
            <a:off x="520699" y="5997522"/>
            <a:ext cx="3737487" cy="389534"/>
            <a:chOff x="520699" y="5749238"/>
            <a:chExt cx="3737487" cy="389534"/>
          </a:xfrm>
        </p:grpSpPr>
        <p:grpSp>
          <p:nvGrpSpPr>
            <p:cNvPr id="18" name="그룹 17"/>
            <p:cNvGrpSpPr/>
            <p:nvPr/>
          </p:nvGrpSpPr>
          <p:grpSpPr>
            <a:xfrm>
              <a:off x="2206423" y="5749238"/>
              <a:ext cx="2051763" cy="389534"/>
              <a:chOff x="2206423" y="5749238"/>
              <a:chExt cx="2051763" cy="389534"/>
            </a:xfrm>
          </p:grpSpPr>
          <p:pic>
            <p:nvPicPr>
              <p:cNvPr id="92" name="그림 9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545511" y="5784082"/>
                <a:ext cx="712675" cy="274901"/>
              </a:xfrm>
              <a:prstGeom prst="rect">
                <a:avLst/>
              </a:prstGeom>
            </p:spPr>
          </p:pic>
          <p:pic>
            <p:nvPicPr>
              <p:cNvPr id="93" name="그림 92"/>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979155" y="5760510"/>
                <a:ext cx="290321" cy="344073"/>
              </a:xfrm>
              <a:prstGeom prst="rect">
                <a:avLst/>
              </a:prstGeom>
            </p:spPr>
          </p:pic>
          <p:pic>
            <p:nvPicPr>
              <p:cNvPr id="94" name="그림 93"/>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2206423" y="5749238"/>
                <a:ext cx="496697" cy="389534"/>
              </a:xfrm>
              <a:prstGeom prst="rect">
                <a:avLst/>
              </a:prstGeom>
            </p:spPr>
          </p:pic>
        </p:grpSp>
        <p:grpSp>
          <p:nvGrpSpPr>
            <p:cNvPr id="22" name="그룹 21"/>
            <p:cNvGrpSpPr/>
            <p:nvPr/>
          </p:nvGrpSpPr>
          <p:grpSpPr>
            <a:xfrm>
              <a:off x="520699" y="5788680"/>
              <a:ext cx="1441451" cy="288000"/>
              <a:chOff x="520699" y="5788680"/>
              <a:chExt cx="1441451" cy="288000"/>
            </a:xfrm>
          </p:grpSpPr>
          <p:sp>
            <p:nvSpPr>
              <p:cNvPr id="105" name="직사각형 104"/>
              <p:cNvSpPr/>
              <p:nvPr/>
            </p:nvSpPr>
            <p:spPr>
              <a:xfrm>
                <a:off x="520699" y="5788680"/>
                <a:ext cx="1441451" cy="28800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1">
                        <a:shade val="50000"/>
                        <a:alpha val="0"/>
                      </a:schemeClr>
                    </a:solidFill>
                  </a:ln>
                  <a:solidFill>
                    <a:schemeClr val="tx1">
                      <a:lumMod val="85000"/>
                      <a:lumOff val="15000"/>
                    </a:schemeClr>
                  </a:solidFill>
                </a:endParaRPr>
              </a:p>
            </p:txBody>
          </p:sp>
          <p:pic>
            <p:nvPicPr>
              <p:cNvPr id="81" name="그림 80"/>
              <p:cNvPicPr>
                <a:picLocks noChangeAspect="1"/>
              </p:cNvPicPr>
              <p:nvPr/>
            </p:nvPicPr>
            <p:blipFill>
              <a:blip r:embed="rId6">
                <a:duotone>
                  <a:schemeClr val="accent4">
                    <a:shade val="45000"/>
                    <a:satMod val="135000"/>
                  </a:schemeClr>
                  <a:prstClr val="white"/>
                </a:duotone>
                <a:extLst>
                  <a:ext uri="{28A0092B-C50C-407E-A947-70E740481C1C}">
                    <a14:useLocalDpi xmlns="" xmlns:a14="http://schemas.microsoft.com/office/drawing/2010/main" val="0"/>
                  </a:ext>
                </a:extLst>
              </a:blip>
              <a:stretch>
                <a:fillRect/>
              </a:stretch>
            </p:blipFill>
            <p:spPr>
              <a:xfrm>
                <a:off x="556682" y="5830740"/>
                <a:ext cx="198967" cy="203880"/>
              </a:xfrm>
              <a:prstGeom prst="rect">
                <a:avLst/>
              </a:prstGeom>
              <a:noFill/>
            </p:spPr>
          </p:pic>
          <p:sp>
            <p:nvSpPr>
              <p:cNvPr id="52" name="직사각형 51"/>
              <p:cNvSpPr/>
              <p:nvPr/>
            </p:nvSpPr>
            <p:spPr>
              <a:xfrm>
                <a:off x="800325" y="5869973"/>
                <a:ext cx="1001877" cy="138115"/>
              </a:xfrm>
              <a:prstGeom prst="rect">
                <a:avLst/>
              </a:prstGeom>
              <a:noFill/>
            </p:spPr>
            <p:txBody>
              <a:bodyPr wrap="none" lIns="0" tIns="0" rIns="0" bIns="0" rtlCol="0">
                <a:spAutoFit/>
              </a:bodyPr>
              <a:lstStyle/>
              <a:p>
                <a:pPr algn="ctr">
                  <a:lnSpc>
                    <a:spcPct val="80000"/>
                  </a:lnSpc>
                </a:pPr>
                <a:r>
                  <a:rPr lang="en-US" altLang="ko-KR" sz="1100" dirty="0">
                    <a:ln>
                      <a:solidFill>
                        <a:schemeClr val="accent1">
                          <a:shade val="50000"/>
                          <a:alpha val="0"/>
                        </a:schemeClr>
                      </a:solidFill>
                    </a:ln>
                    <a:solidFill>
                      <a:schemeClr val="bg1"/>
                    </a:solidFill>
                    <a:latin typeface="+mj-lt"/>
                    <a:cs typeface="Leelawadee" panose="020B0502040204020203" pitchFamily="34" charset="-34"/>
                  </a:rPr>
                  <a:t>Foreign Company</a:t>
                </a:r>
                <a:endParaRPr lang="ko-KR" altLang="en-US" sz="1100" dirty="0">
                  <a:ln>
                    <a:solidFill>
                      <a:schemeClr val="accent1">
                        <a:shade val="50000"/>
                        <a:alpha val="0"/>
                      </a:schemeClr>
                    </a:solidFill>
                  </a:ln>
                  <a:solidFill>
                    <a:schemeClr val="bg1"/>
                  </a:solidFill>
                  <a:latin typeface="+mj-lt"/>
                  <a:cs typeface="Leelawadee" panose="020B0502040204020203" pitchFamily="34" charset="-34"/>
                </a:endParaRPr>
              </a:p>
            </p:txBody>
          </p:sp>
        </p:grpSp>
      </p:grpSp>
      <p:grpSp>
        <p:nvGrpSpPr>
          <p:cNvPr id="35" name="그룹 34"/>
          <p:cNvGrpSpPr/>
          <p:nvPr/>
        </p:nvGrpSpPr>
        <p:grpSpPr>
          <a:xfrm>
            <a:off x="521584" y="6656013"/>
            <a:ext cx="4257765" cy="422470"/>
            <a:chOff x="521584" y="6656013"/>
            <a:chExt cx="4257765" cy="422470"/>
          </a:xfrm>
        </p:grpSpPr>
        <p:pic>
          <p:nvPicPr>
            <p:cNvPr id="89" name="그림 88"/>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4450706" y="6656013"/>
              <a:ext cx="328643" cy="422470"/>
            </a:xfrm>
            <a:prstGeom prst="rect">
              <a:avLst/>
            </a:prstGeom>
          </p:spPr>
        </p:pic>
        <p:grpSp>
          <p:nvGrpSpPr>
            <p:cNvPr id="21" name="그룹 20"/>
            <p:cNvGrpSpPr/>
            <p:nvPr/>
          </p:nvGrpSpPr>
          <p:grpSpPr>
            <a:xfrm>
              <a:off x="521584" y="6731782"/>
              <a:ext cx="1441451" cy="288000"/>
              <a:chOff x="521584" y="6630182"/>
              <a:chExt cx="1441451" cy="288000"/>
            </a:xfrm>
          </p:grpSpPr>
          <p:sp>
            <p:nvSpPr>
              <p:cNvPr id="106" name="직사각형 105"/>
              <p:cNvSpPr/>
              <p:nvPr/>
            </p:nvSpPr>
            <p:spPr>
              <a:xfrm>
                <a:off x="521584" y="6630182"/>
                <a:ext cx="1441451" cy="28800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1">
                        <a:shade val="50000"/>
                        <a:alpha val="0"/>
                      </a:schemeClr>
                    </a:solidFill>
                  </a:ln>
                  <a:solidFill>
                    <a:schemeClr val="tx1">
                      <a:lumMod val="85000"/>
                      <a:lumOff val="15000"/>
                    </a:schemeClr>
                  </a:solidFill>
                </a:endParaRPr>
              </a:p>
            </p:txBody>
          </p:sp>
          <p:pic>
            <p:nvPicPr>
              <p:cNvPr id="82" name="그림 81"/>
              <p:cNvPicPr>
                <a:picLocks noChangeAspect="1"/>
              </p:cNvPicPr>
              <p:nvPr/>
            </p:nvPicPr>
            <p:blipFill>
              <a:blip r:embed="rId8">
                <a:duotone>
                  <a:schemeClr val="accent4">
                    <a:shade val="45000"/>
                    <a:satMod val="135000"/>
                  </a:schemeClr>
                  <a:prstClr val="white"/>
                </a:duotone>
                <a:extLst>
                  <a:ext uri="{28A0092B-C50C-407E-A947-70E740481C1C}">
                    <a14:useLocalDpi xmlns="" xmlns:a14="http://schemas.microsoft.com/office/drawing/2010/main" val="0"/>
                  </a:ext>
                </a:extLst>
              </a:blip>
              <a:stretch>
                <a:fillRect/>
              </a:stretch>
            </p:blipFill>
            <p:spPr>
              <a:xfrm>
                <a:off x="565404" y="6687535"/>
                <a:ext cx="183292" cy="173294"/>
              </a:xfrm>
              <a:prstGeom prst="rect">
                <a:avLst/>
              </a:prstGeom>
              <a:noFill/>
            </p:spPr>
          </p:pic>
          <p:sp>
            <p:nvSpPr>
              <p:cNvPr id="55" name="직사각형 54"/>
              <p:cNvSpPr/>
              <p:nvPr/>
            </p:nvSpPr>
            <p:spPr>
              <a:xfrm>
                <a:off x="800325" y="6711475"/>
                <a:ext cx="831959" cy="138115"/>
              </a:xfrm>
              <a:prstGeom prst="rect">
                <a:avLst/>
              </a:prstGeom>
              <a:noFill/>
            </p:spPr>
            <p:txBody>
              <a:bodyPr wrap="none" lIns="0" tIns="0" rIns="0" bIns="0" rtlCol="0">
                <a:spAutoFit/>
              </a:bodyPr>
              <a:lstStyle/>
              <a:p>
                <a:pPr algn="ctr">
                  <a:lnSpc>
                    <a:spcPct val="80000"/>
                  </a:lnSpc>
                </a:pPr>
                <a:r>
                  <a:rPr lang="en-US" altLang="ko-KR" sz="1100" dirty="0">
                    <a:ln>
                      <a:solidFill>
                        <a:schemeClr val="accent1">
                          <a:shade val="50000"/>
                          <a:alpha val="0"/>
                        </a:schemeClr>
                      </a:solidFill>
                    </a:ln>
                    <a:solidFill>
                      <a:schemeClr val="bg1"/>
                    </a:solidFill>
                    <a:latin typeface="+mj-lt"/>
                    <a:cs typeface="Leelawadee" panose="020B0502040204020203" pitchFamily="34" charset="-34"/>
                  </a:rPr>
                  <a:t>Entertainment</a:t>
                </a:r>
                <a:endParaRPr lang="ko-KR" altLang="en-US" sz="1100" dirty="0">
                  <a:ln>
                    <a:solidFill>
                      <a:schemeClr val="accent1">
                        <a:shade val="50000"/>
                        <a:alpha val="0"/>
                      </a:schemeClr>
                    </a:solidFill>
                  </a:ln>
                  <a:solidFill>
                    <a:schemeClr val="bg1"/>
                  </a:solidFill>
                  <a:latin typeface="+mj-lt"/>
                  <a:cs typeface="Leelawadee" panose="020B0502040204020203" pitchFamily="34" charset="-34"/>
                </a:endParaRPr>
              </a:p>
            </p:txBody>
          </p:sp>
        </p:grpSp>
      </p:grpSp>
      <p:grpSp>
        <p:nvGrpSpPr>
          <p:cNvPr id="24" name="그룹 23"/>
          <p:cNvGrpSpPr/>
          <p:nvPr/>
        </p:nvGrpSpPr>
        <p:grpSpPr>
          <a:xfrm>
            <a:off x="520699" y="2869270"/>
            <a:ext cx="1441451" cy="288000"/>
            <a:chOff x="520699" y="3929008"/>
            <a:chExt cx="1441451" cy="288000"/>
          </a:xfrm>
        </p:grpSpPr>
        <p:sp>
          <p:nvSpPr>
            <p:cNvPr id="103" name="직사각형 102"/>
            <p:cNvSpPr/>
            <p:nvPr/>
          </p:nvSpPr>
          <p:spPr>
            <a:xfrm>
              <a:off x="520699" y="3929008"/>
              <a:ext cx="1441451" cy="28800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1">
                      <a:shade val="50000"/>
                      <a:alpha val="0"/>
                    </a:schemeClr>
                  </a:solidFill>
                </a:ln>
                <a:solidFill>
                  <a:schemeClr val="tx1">
                    <a:lumMod val="85000"/>
                    <a:lumOff val="15000"/>
                  </a:schemeClr>
                </a:solidFill>
              </a:endParaRPr>
            </a:p>
          </p:txBody>
        </p:sp>
        <p:pic>
          <p:nvPicPr>
            <p:cNvPr id="84" name="그림 83"/>
            <p:cNvPicPr>
              <a:picLocks noChangeAspect="1"/>
            </p:cNvPicPr>
            <p:nvPr/>
          </p:nvPicPr>
          <p:blipFill>
            <a:blip r:embed="rId9">
              <a:duotone>
                <a:schemeClr val="accent4">
                  <a:shade val="45000"/>
                  <a:satMod val="135000"/>
                </a:schemeClr>
                <a:prstClr val="white"/>
              </a:duotone>
              <a:extLst>
                <a:ext uri="{28A0092B-C50C-407E-A947-70E740481C1C}">
                  <a14:useLocalDpi xmlns="" xmlns:a14="http://schemas.microsoft.com/office/drawing/2010/main" val="0"/>
                </a:ext>
              </a:extLst>
            </a:blip>
            <a:stretch>
              <a:fillRect/>
            </a:stretch>
          </p:blipFill>
          <p:spPr>
            <a:xfrm>
              <a:off x="562245" y="3979088"/>
              <a:ext cx="187841" cy="187841"/>
            </a:xfrm>
            <a:prstGeom prst="rect">
              <a:avLst/>
            </a:prstGeom>
            <a:noFill/>
          </p:spPr>
        </p:pic>
        <p:sp>
          <p:nvSpPr>
            <p:cNvPr id="49" name="직사각형 48"/>
            <p:cNvSpPr/>
            <p:nvPr/>
          </p:nvSpPr>
          <p:spPr>
            <a:xfrm>
              <a:off x="800325" y="4010301"/>
              <a:ext cx="916918" cy="138115"/>
            </a:xfrm>
            <a:prstGeom prst="rect">
              <a:avLst/>
            </a:prstGeom>
            <a:noFill/>
          </p:spPr>
          <p:txBody>
            <a:bodyPr wrap="none" lIns="0" tIns="0" rIns="0" bIns="0" rtlCol="0">
              <a:spAutoFit/>
            </a:bodyPr>
            <a:lstStyle/>
            <a:p>
              <a:pPr algn="ctr">
                <a:lnSpc>
                  <a:spcPct val="80000"/>
                </a:lnSpc>
              </a:pPr>
              <a:r>
                <a:rPr lang="en-US" altLang="ko-KR" sz="1100" dirty="0">
                  <a:ln>
                    <a:solidFill>
                      <a:schemeClr val="accent1">
                        <a:shade val="50000"/>
                        <a:alpha val="0"/>
                      </a:schemeClr>
                    </a:solidFill>
                  </a:ln>
                  <a:solidFill>
                    <a:schemeClr val="bg1"/>
                  </a:solidFill>
                  <a:latin typeface="+mj-lt"/>
                  <a:cs typeface="Leelawadee" panose="020B0502040204020203" pitchFamily="34" charset="-34"/>
                </a:rPr>
                <a:t>Major Company</a:t>
              </a:r>
              <a:endParaRPr lang="ko-KR" altLang="en-US" sz="1100" dirty="0">
                <a:ln>
                  <a:solidFill>
                    <a:schemeClr val="accent1">
                      <a:shade val="50000"/>
                      <a:alpha val="0"/>
                    </a:schemeClr>
                  </a:solidFill>
                </a:ln>
                <a:solidFill>
                  <a:schemeClr val="bg1"/>
                </a:solidFill>
                <a:latin typeface="+mj-lt"/>
                <a:cs typeface="Leelawadee" panose="020B0502040204020203" pitchFamily="34" charset="-34"/>
              </a:endParaRPr>
            </a:p>
          </p:txBody>
        </p:sp>
      </p:grpSp>
      <p:pic>
        <p:nvPicPr>
          <p:cNvPr id="60" name="그림 59"/>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2185393" y="2871892"/>
            <a:ext cx="886120" cy="324451"/>
          </a:xfrm>
          <a:prstGeom prst="rect">
            <a:avLst/>
          </a:prstGeom>
        </p:spPr>
      </p:pic>
      <p:pic>
        <p:nvPicPr>
          <p:cNvPr id="62" name="그림 61"/>
          <p:cNvPicPr>
            <a:picLocks noChangeAspect="1"/>
          </p:cNvPicPr>
          <p:nvPr/>
        </p:nvPicPr>
        <p:blipFill>
          <a:blip r:embed="rId11">
            <a:extLst>
              <a:ext uri="{28A0092B-C50C-407E-A947-70E740481C1C}">
                <a14:useLocalDpi xmlns="" xmlns:a14="http://schemas.microsoft.com/office/drawing/2010/main" val="0"/>
              </a:ext>
            </a:extLst>
          </a:blip>
          <a:stretch>
            <a:fillRect/>
          </a:stretch>
        </p:blipFill>
        <p:spPr>
          <a:xfrm>
            <a:off x="3328042" y="2870620"/>
            <a:ext cx="952952" cy="326994"/>
          </a:xfrm>
          <a:prstGeom prst="rect">
            <a:avLst/>
          </a:prstGeom>
        </p:spPr>
      </p:pic>
      <p:grpSp>
        <p:nvGrpSpPr>
          <p:cNvPr id="23" name="그룹 22"/>
          <p:cNvGrpSpPr/>
          <p:nvPr/>
        </p:nvGrpSpPr>
        <p:grpSpPr>
          <a:xfrm>
            <a:off x="6718884" y="3339528"/>
            <a:ext cx="2335466" cy="276070"/>
            <a:chOff x="7827708" y="2868605"/>
            <a:chExt cx="2335466" cy="276070"/>
          </a:xfrm>
        </p:grpSpPr>
        <p:pic>
          <p:nvPicPr>
            <p:cNvPr id="63" name="그림 62"/>
            <p:cNvPicPr>
              <a:picLocks noChangeAspect="1"/>
            </p:cNvPicPr>
            <p:nvPr/>
          </p:nvPicPr>
          <p:blipFill>
            <a:blip r:embed="rId12">
              <a:extLst>
                <a:ext uri="{28A0092B-C50C-407E-A947-70E740481C1C}">
                  <a14:useLocalDpi xmlns="" xmlns:a14="http://schemas.microsoft.com/office/drawing/2010/main" val="0"/>
                </a:ext>
              </a:extLst>
            </a:blip>
            <a:stretch>
              <a:fillRect/>
            </a:stretch>
          </p:blipFill>
          <p:spPr>
            <a:xfrm>
              <a:off x="7827708" y="2871970"/>
              <a:ext cx="678333" cy="268935"/>
            </a:xfrm>
            <a:prstGeom prst="rect">
              <a:avLst/>
            </a:prstGeom>
          </p:spPr>
        </p:pic>
        <p:pic>
          <p:nvPicPr>
            <p:cNvPr id="64" name="그림 63"/>
            <p:cNvPicPr>
              <a:picLocks noChangeAspect="1"/>
            </p:cNvPicPr>
            <p:nvPr/>
          </p:nvPicPr>
          <p:blipFill>
            <a:blip r:embed="rId13">
              <a:extLst>
                <a:ext uri="{28A0092B-C50C-407E-A947-70E740481C1C}">
                  <a14:useLocalDpi xmlns="" xmlns:a14="http://schemas.microsoft.com/office/drawing/2010/main" val="0"/>
                </a:ext>
              </a:extLst>
            </a:blip>
            <a:stretch>
              <a:fillRect/>
            </a:stretch>
          </p:blipFill>
          <p:spPr>
            <a:xfrm>
              <a:off x="8762570" y="2875636"/>
              <a:ext cx="678333" cy="268935"/>
            </a:xfrm>
            <a:prstGeom prst="rect">
              <a:avLst/>
            </a:prstGeom>
          </p:spPr>
        </p:pic>
        <p:pic>
          <p:nvPicPr>
            <p:cNvPr id="65" name="그림 64"/>
            <p:cNvPicPr>
              <a:picLocks noChangeAspect="1"/>
            </p:cNvPicPr>
            <p:nvPr/>
          </p:nvPicPr>
          <p:blipFill>
            <a:blip r:embed="rId14">
              <a:extLst>
                <a:ext uri="{28A0092B-C50C-407E-A947-70E740481C1C}">
                  <a14:useLocalDpi xmlns="" xmlns:a14="http://schemas.microsoft.com/office/drawing/2010/main" val="0"/>
                </a:ext>
              </a:extLst>
            </a:blip>
            <a:stretch>
              <a:fillRect/>
            </a:stretch>
          </p:blipFill>
          <p:spPr>
            <a:xfrm>
              <a:off x="9697431" y="2868605"/>
              <a:ext cx="465743" cy="276070"/>
            </a:xfrm>
            <a:prstGeom prst="rect">
              <a:avLst/>
            </a:prstGeom>
          </p:spPr>
        </p:pic>
      </p:grpSp>
      <p:pic>
        <p:nvPicPr>
          <p:cNvPr id="69" name="그림 68"/>
          <p:cNvPicPr>
            <a:picLocks noChangeAspect="1"/>
          </p:cNvPicPr>
          <p:nvPr/>
        </p:nvPicPr>
        <p:blipFill>
          <a:blip r:embed="rId15">
            <a:extLst>
              <a:ext uri="{28A0092B-C50C-407E-A947-70E740481C1C}">
                <a14:useLocalDpi xmlns="" xmlns:a14="http://schemas.microsoft.com/office/drawing/2010/main" val="0"/>
              </a:ext>
            </a:extLst>
          </a:blip>
          <a:stretch>
            <a:fillRect/>
          </a:stretch>
        </p:blipFill>
        <p:spPr>
          <a:xfrm>
            <a:off x="4537523" y="2853772"/>
            <a:ext cx="827626" cy="332139"/>
          </a:xfrm>
          <a:prstGeom prst="rect">
            <a:avLst/>
          </a:prstGeom>
        </p:spPr>
      </p:pic>
      <p:pic>
        <p:nvPicPr>
          <p:cNvPr id="70" name="그림 69"/>
          <p:cNvPicPr>
            <a:picLocks noChangeAspect="1"/>
          </p:cNvPicPr>
          <p:nvPr/>
        </p:nvPicPr>
        <p:blipFill>
          <a:blip r:embed="rId16">
            <a:extLst>
              <a:ext uri="{28A0092B-C50C-407E-A947-70E740481C1C}">
                <a14:useLocalDpi xmlns="" xmlns:a14="http://schemas.microsoft.com/office/drawing/2010/main" val="0"/>
              </a:ext>
            </a:extLst>
          </a:blip>
          <a:stretch>
            <a:fillRect/>
          </a:stretch>
        </p:blipFill>
        <p:spPr>
          <a:xfrm>
            <a:off x="6721734" y="2839544"/>
            <a:ext cx="849445" cy="360596"/>
          </a:xfrm>
          <a:prstGeom prst="rect">
            <a:avLst/>
          </a:prstGeom>
        </p:spPr>
      </p:pic>
      <p:pic>
        <p:nvPicPr>
          <p:cNvPr id="71" name="그림 70"/>
          <p:cNvPicPr>
            <a:picLocks noChangeAspect="1"/>
          </p:cNvPicPr>
          <p:nvPr/>
        </p:nvPicPr>
        <p:blipFill>
          <a:blip r:embed="rId17">
            <a:extLst>
              <a:ext uri="{28A0092B-C50C-407E-A947-70E740481C1C}">
                <a14:useLocalDpi xmlns="" xmlns:a14="http://schemas.microsoft.com/office/drawing/2010/main" val="0"/>
              </a:ext>
            </a:extLst>
          </a:blip>
          <a:stretch>
            <a:fillRect/>
          </a:stretch>
        </p:blipFill>
        <p:spPr>
          <a:xfrm>
            <a:off x="5621678" y="2852627"/>
            <a:ext cx="843527" cy="334429"/>
          </a:xfrm>
          <a:prstGeom prst="rect">
            <a:avLst/>
          </a:prstGeom>
        </p:spPr>
      </p:pic>
      <p:pic>
        <p:nvPicPr>
          <p:cNvPr id="67" name="그림 66"/>
          <p:cNvPicPr>
            <a:picLocks noChangeAspect="1"/>
          </p:cNvPicPr>
          <p:nvPr/>
        </p:nvPicPr>
        <p:blipFill rotWithShape="1">
          <a:blip r:embed="rId18">
            <a:extLst>
              <a:ext uri="{28A0092B-C50C-407E-A947-70E740481C1C}">
                <a14:useLocalDpi xmlns="" xmlns:a14="http://schemas.microsoft.com/office/drawing/2010/main" val="0"/>
              </a:ext>
            </a:extLst>
          </a:blip>
          <a:srcRect t="17334" b="7756"/>
          <a:stretch/>
        </p:blipFill>
        <p:spPr>
          <a:xfrm>
            <a:off x="3264277" y="3427096"/>
            <a:ext cx="692309" cy="205610"/>
          </a:xfrm>
          <a:prstGeom prst="rect">
            <a:avLst/>
          </a:prstGeom>
        </p:spPr>
      </p:pic>
      <p:pic>
        <p:nvPicPr>
          <p:cNvPr id="68" name="그림 67"/>
          <p:cNvPicPr>
            <a:picLocks noChangeAspect="1"/>
          </p:cNvPicPr>
          <p:nvPr/>
        </p:nvPicPr>
        <p:blipFill rotWithShape="1">
          <a:blip r:embed="rId19">
            <a:extLst>
              <a:ext uri="{28A0092B-C50C-407E-A947-70E740481C1C}">
                <a14:useLocalDpi xmlns="" xmlns:a14="http://schemas.microsoft.com/office/drawing/2010/main" val="0"/>
              </a:ext>
            </a:extLst>
          </a:blip>
          <a:srcRect t="25389" b="14445"/>
          <a:stretch/>
        </p:blipFill>
        <p:spPr>
          <a:xfrm>
            <a:off x="4339907" y="3425077"/>
            <a:ext cx="878884" cy="209650"/>
          </a:xfrm>
          <a:prstGeom prst="rect">
            <a:avLst/>
          </a:prstGeom>
        </p:spPr>
      </p:pic>
      <p:pic>
        <p:nvPicPr>
          <p:cNvPr id="66" name="그림 65"/>
          <p:cNvPicPr>
            <a:picLocks noChangeAspect="1"/>
          </p:cNvPicPr>
          <p:nvPr/>
        </p:nvPicPr>
        <p:blipFill rotWithShape="1">
          <a:blip r:embed="rId20">
            <a:extLst>
              <a:ext uri="{28A0092B-C50C-407E-A947-70E740481C1C}">
                <a14:useLocalDpi xmlns="" xmlns:a14="http://schemas.microsoft.com/office/drawing/2010/main" val="0"/>
              </a:ext>
            </a:extLst>
          </a:blip>
          <a:srcRect t="11573" b="13868"/>
          <a:stretch/>
        </p:blipFill>
        <p:spPr>
          <a:xfrm>
            <a:off x="2185393" y="3427096"/>
            <a:ext cx="695563" cy="205611"/>
          </a:xfrm>
          <a:prstGeom prst="rect">
            <a:avLst/>
          </a:prstGeom>
        </p:spPr>
      </p:pic>
      <p:grpSp>
        <p:nvGrpSpPr>
          <p:cNvPr id="96" name="그룹 95"/>
          <p:cNvGrpSpPr/>
          <p:nvPr/>
        </p:nvGrpSpPr>
        <p:grpSpPr>
          <a:xfrm>
            <a:off x="2185393" y="5264305"/>
            <a:ext cx="4878506" cy="400201"/>
            <a:chOff x="2185393" y="5200417"/>
            <a:chExt cx="4878506" cy="400201"/>
          </a:xfrm>
        </p:grpSpPr>
        <p:pic>
          <p:nvPicPr>
            <p:cNvPr id="13" name="그림 12"/>
            <p:cNvPicPr>
              <a:picLocks noChangeAspect="1"/>
            </p:cNvPicPr>
            <p:nvPr/>
          </p:nvPicPr>
          <p:blipFill rotWithShape="1">
            <a:blip r:embed="rId21">
              <a:extLst>
                <a:ext uri="{28A0092B-C50C-407E-A947-70E740481C1C}">
                  <a14:useLocalDpi xmlns="" xmlns:a14="http://schemas.microsoft.com/office/drawing/2010/main" val="0"/>
                </a:ext>
              </a:extLst>
            </a:blip>
            <a:srcRect l="20431" t="20431" r="20431" b="20431"/>
            <a:stretch/>
          </p:blipFill>
          <p:spPr>
            <a:xfrm>
              <a:off x="2185393" y="5238921"/>
              <a:ext cx="384115" cy="270472"/>
            </a:xfrm>
            <a:prstGeom prst="rect">
              <a:avLst/>
            </a:prstGeom>
          </p:spPr>
        </p:pic>
        <p:pic>
          <p:nvPicPr>
            <p:cNvPr id="72" name="그림 71"/>
            <p:cNvPicPr>
              <a:picLocks noChangeAspect="1"/>
            </p:cNvPicPr>
            <p:nvPr/>
          </p:nvPicPr>
          <p:blipFill>
            <a:blip r:embed="rId22">
              <a:extLst>
                <a:ext uri="{28A0092B-C50C-407E-A947-70E740481C1C}">
                  <a14:useLocalDpi xmlns="" xmlns:a14="http://schemas.microsoft.com/office/drawing/2010/main" val="0"/>
                </a:ext>
              </a:extLst>
            </a:blip>
            <a:stretch>
              <a:fillRect/>
            </a:stretch>
          </p:blipFill>
          <p:spPr>
            <a:xfrm>
              <a:off x="2873475" y="5200417"/>
              <a:ext cx="282777" cy="347479"/>
            </a:xfrm>
            <a:prstGeom prst="rect">
              <a:avLst/>
            </a:prstGeom>
          </p:spPr>
        </p:pic>
        <p:pic>
          <p:nvPicPr>
            <p:cNvPr id="79" name="그림 78"/>
            <p:cNvPicPr>
              <a:picLocks noChangeAspect="1"/>
            </p:cNvPicPr>
            <p:nvPr/>
          </p:nvPicPr>
          <p:blipFill rotWithShape="1">
            <a:blip r:embed="rId23">
              <a:clrChange>
                <a:clrFrom>
                  <a:srgbClr val="FFFFFF"/>
                </a:clrFrom>
                <a:clrTo>
                  <a:srgbClr val="FFFFFF">
                    <a:alpha val="0"/>
                  </a:srgbClr>
                </a:clrTo>
              </a:clrChange>
              <a:extLst>
                <a:ext uri="{28A0092B-C50C-407E-A947-70E740481C1C}">
                  <a14:useLocalDpi xmlns="" xmlns:a14="http://schemas.microsoft.com/office/drawing/2010/main" val="0"/>
                </a:ext>
              </a:extLst>
            </a:blip>
            <a:srcRect t="18432" b="18432"/>
            <a:stretch/>
          </p:blipFill>
          <p:spPr>
            <a:xfrm>
              <a:off x="4925821" y="5206540"/>
              <a:ext cx="627759" cy="335233"/>
            </a:xfrm>
            <a:prstGeom prst="rect">
              <a:avLst/>
            </a:prstGeom>
          </p:spPr>
        </p:pic>
        <p:pic>
          <p:nvPicPr>
            <p:cNvPr id="20" name="그림 19"/>
            <p:cNvPicPr>
              <a:picLocks noChangeAspect="1"/>
            </p:cNvPicPr>
            <p:nvPr/>
          </p:nvPicPr>
          <p:blipFill>
            <a:blip r:embed="rId24">
              <a:extLst>
                <a:ext uri="{28A0092B-C50C-407E-A947-70E740481C1C}">
                  <a14:useLocalDpi xmlns="" xmlns:a14="http://schemas.microsoft.com/office/drawing/2010/main" val="0"/>
                </a:ext>
              </a:extLst>
            </a:blip>
            <a:stretch>
              <a:fillRect/>
            </a:stretch>
          </p:blipFill>
          <p:spPr>
            <a:xfrm>
              <a:off x="6580683" y="5212797"/>
              <a:ext cx="483216" cy="387821"/>
            </a:xfrm>
            <a:prstGeom prst="rect">
              <a:avLst/>
            </a:prstGeom>
          </p:spPr>
        </p:pic>
        <p:pic>
          <p:nvPicPr>
            <p:cNvPr id="28" name="그림 27"/>
            <p:cNvPicPr>
              <a:picLocks noChangeAspect="1"/>
            </p:cNvPicPr>
            <p:nvPr/>
          </p:nvPicPr>
          <p:blipFill>
            <a:blip r:embed="rId25">
              <a:extLst>
                <a:ext uri="{28A0092B-C50C-407E-A947-70E740481C1C}">
                  <a14:useLocalDpi xmlns="" xmlns:a14="http://schemas.microsoft.com/office/drawing/2010/main" val="0"/>
                </a:ext>
              </a:extLst>
            </a:blip>
            <a:stretch>
              <a:fillRect/>
            </a:stretch>
          </p:blipFill>
          <p:spPr>
            <a:xfrm>
              <a:off x="5857547" y="5300544"/>
              <a:ext cx="419167" cy="225027"/>
            </a:xfrm>
            <a:prstGeom prst="rect">
              <a:avLst/>
            </a:prstGeom>
          </p:spPr>
        </p:pic>
      </p:grpSp>
      <p:grpSp>
        <p:nvGrpSpPr>
          <p:cNvPr id="95" name="그룹 94"/>
          <p:cNvGrpSpPr/>
          <p:nvPr/>
        </p:nvGrpSpPr>
        <p:grpSpPr>
          <a:xfrm>
            <a:off x="2185393" y="4691084"/>
            <a:ext cx="7991260" cy="432715"/>
            <a:chOff x="2185393" y="4649752"/>
            <a:chExt cx="7991260" cy="432715"/>
          </a:xfrm>
        </p:grpSpPr>
        <p:pic>
          <p:nvPicPr>
            <p:cNvPr id="59" name="그림 58"/>
            <p:cNvPicPr>
              <a:picLocks noChangeAspect="1"/>
            </p:cNvPicPr>
            <p:nvPr/>
          </p:nvPicPr>
          <p:blipFill>
            <a:blip r:embed="rId26">
              <a:extLst>
                <a:ext uri="{28A0092B-C50C-407E-A947-70E740481C1C}">
                  <a14:useLocalDpi xmlns="" xmlns:a14="http://schemas.microsoft.com/office/drawing/2010/main" val="0"/>
                </a:ext>
              </a:extLst>
            </a:blip>
            <a:stretch>
              <a:fillRect/>
            </a:stretch>
          </p:blipFill>
          <p:spPr>
            <a:xfrm>
              <a:off x="2991054" y="4756587"/>
              <a:ext cx="761588" cy="242501"/>
            </a:xfrm>
            <a:prstGeom prst="rect">
              <a:avLst/>
            </a:prstGeom>
          </p:spPr>
        </p:pic>
        <p:pic>
          <p:nvPicPr>
            <p:cNvPr id="61" name="그림 60"/>
            <p:cNvPicPr>
              <a:picLocks noChangeAspect="1"/>
            </p:cNvPicPr>
            <p:nvPr/>
          </p:nvPicPr>
          <p:blipFill>
            <a:blip r:embed="rId27">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6964165" y="4738482"/>
              <a:ext cx="1244404" cy="306387"/>
            </a:xfrm>
            <a:prstGeom prst="rect">
              <a:avLst/>
            </a:prstGeom>
          </p:spPr>
        </p:pic>
        <p:pic>
          <p:nvPicPr>
            <p:cNvPr id="73" name="그림 72"/>
            <p:cNvPicPr>
              <a:picLocks noChangeAspect="1"/>
            </p:cNvPicPr>
            <p:nvPr/>
          </p:nvPicPr>
          <p:blipFill>
            <a:blip r:embed="rId28">
              <a:extLst>
                <a:ext uri="{28A0092B-C50C-407E-A947-70E740481C1C}">
                  <a14:useLocalDpi xmlns="" xmlns:a14="http://schemas.microsoft.com/office/drawing/2010/main" val="0"/>
                </a:ext>
              </a:extLst>
            </a:blip>
            <a:stretch>
              <a:fillRect/>
            </a:stretch>
          </p:blipFill>
          <p:spPr>
            <a:xfrm>
              <a:off x="5847816" y="4813457"/>
              <a:ext cx="883336" cy="153881"/>
            </a:xfrm>
            <a:prstGeom prst="rect">
              <a:avLst/>
            </a:prstGeom>
          </p:spPr>
        </p:pic>
        <p:pic>
          <p:nvPicPr>
            <p:cNvPr id="74" name="그림 73"/>
            <p:cNvPicPr>
              <a:picLocks noChangeAspect="1"/>
            </p:cNvPicPr>
            <p:nvPr/>
          </p:nvPicPr>
          <p:blipFill>
            <a:blip r:embed="rId29">
              <a:extLst>
                <a:ext uri="{28A0092B-C50C-407E-A947-70E740481C1C}">
                  <a14:useLocalDpi xmlns="" xmlns:a14="http://schemas.microsoft.com/office/drawing/2010/main" val="0"/>
                </a:ext>
              </a:extLst>
            </a:blip>
            <a:stretch>
              <a:fillRect/>
            </a:stretch>
          </p:blipFill>
          <p:spPr>
            <a:xfrm>
              <a:off x="5046389" y="4785553"/>
              <a:ext cx="568414" cy="214819"/>
            </a:xfrm>
            <a:prstGeom prst="rect">
              <a:avLst/>
            </a:prstGeom>
          </p:spPr>
        </p:pic>
        <p:pic>
          <p:nvPicPr>
            <p:cNvPr id="11" name="그림 10"/>
            <p:cNvPicPr>
              <a:picLocks noChangeAspect="1"/>
            </p:cNvPicPr>
            <p:nvPr/>
          </p:nvPicPr>
          <p:blipFill>
            <a:blip r:embed="rId30">
              <a:extLst>
                <a:ext uri="{28A0092B-C50C-407E-A947-70E740481C1C}">
                  <a14:useLocalDpi xmlns="" xmlns:a14="http://schemas.microsoft.com/office/drawing/2010/main" val="0"/>
                </a:ext>
              </a:extLst>
            </a:blip>
            <a:stretch>
              <a:fillRect/>
            </a:stretch>
          </p:blipFill>
          <p:spPr>
            <a:xfrm>
              <a:off x="9474975" y="4709342"/>
              <a:ext cx="701678" cy="263421"/>
            </a:xfrm>
            <a:prstGeom prst="rect">
              <a:avLst/>
            </a:prstGeom>
          </p:spPr>
        </p:pic>
        <p:pic>
          <p:nvPicPr>
            <p:cNvPr id="16" name="그림 15"/>
            <p:cNvPicPr>
              <a:picLocks noChangeAspect="1"/>
            </p:cNvPicPr>
            <p:nvPr/>
          </p:nvPicPr>
          <p:blipFill>
            <a:blip r:embed="rId31">
              <a:extLst>
                <a:ext uri="{28A0092B-C50C-407E-A947-70E740481C1C}">
                  <a14:useLocalDpi xmlns="" xmlns:a14="http://schemas.microsoft.com/office/drawing/2010/main" val="0"/>
                </a:ext>
              </a:extLst>
            </a:blip>
            <a:stretch>
              <a:fillRect/>
            </a:stretch>
          </p:blipFill>
          <p:spPr>
            <a:xfrm>
              <a:off x="3985655" y="4723550"/>
              <a:ext cx="827721" cy="270477"/>
            </a:xfrm>
            <a:prstGeom prst="rect">
              <a:avLst/>
            </a:prstGeom>
          </p:spPr>
        </p:pic>
        <p:pic>
          <p:nvPicPr>
            <p:cNvPr id="30" name="그림 29"/>
            <p:cNvPicPr>
              <a:picLocks noChangeAspect="1"/>
            </p:cNvPicPr>
            <p:nvPr/>
          </p:nvPicPr>
          <p:blipFill>
            <a:blip r:embed="rId32">
              <a:clrChange>
                <a:clrFrom>
                  <a:srgbClr val="FDFAF5"/>
                </a:clrFrom>
                <a:clrTo>
                  <a:srgbClr val="FDFAF5">
                    <a:alpha val="0"/>
                  </a:srgbClr>
                </a:clrTo>
              </a:clrChange>
              <a:extLst>
                <a:ext uri="{28A0092B-C50C-407E-A947-70E740481C1C}">
                  <a14:useLocalDpi xmlns="" xmlns:a14="http://schemas.microsoft.com/office/drawing/2010/main" val="0"/>
                </a:ext>
              </a:extLst>
            </a:blip>
            <a:stretch>
              <a:fillRect/>
            </a:stretch>
          </p:blipFill>
          <p:spPr>
            <a:xfrm>
              <a:off x="8441582" y="4649752"/>
              <a:ext cx="800379" cy="432715"/>
            </a:xfrm>
            <a:prstGeom prst="rect">
              <a:avLst/>
            </a:prstGeom>
          </p:spPr>
        </p:pic>
        <p:pic>
          <p:nvPicPr>
            <p:cNvPr id="32" name="그림 31"/>
            <p:cNvPicPr>
              <a:picLocks noChangeAspect="1"/>
            </p:cNvPicPr>
            <p:nvPr/>
          </p:nvPicPr>
          <p:blipFill>
            <a:blip r:embed="rId33">
              <a:extLst>
                <a:ext uri="{28A0092B-C50C-407E-A947-70E740481C1C}">
                  <a14:useLocalDpi xmlns="" xmlns:a14="http://schemas.microsoft.com/office/drawing/2010/main" val="0"/>
                </a:ext>
              </a:extLst>
            </a:blip>
            <a:stretch>
              <a:fillRect/>
            </a:stretch>
          </p:blipFill>
          <p:spPr>
            <a:xfrm>
              <a:off x="2185393" y="4763625"/>
              <a:ext cx="572648" cy="217003"/>
            </a:xfrm>
            <a:prstGeom prst="rect">
              <a:avLst/>
            </a:prstGeom>
          </p:spPr>
        </p:pic>
      </p:grpSp>
      <p:grpSp>
        <p:nvGrpSpPr>
          <p:cNvPr id="91" name="그룹 90"/>
          <p:cNvGrpSpPr/>
          <p:nvPr/>
        </p:nvGrpSpPr>
        <p:grpSpPr>
          <a:xfrm>
            <a:off x="2185393" y="3878148"/>
            <a:ext cx="7995083" cy="672431"/>
            <a:chOff x="2185393" y="3879437"/>
            <a:chExt cx="7995083" cy="672431"/>
          </a:xfrm>
        </p:grpSpPr>
        <p:pic>
          <p:nvPicPr>
            <p:cNvPr id="80" name="그림 79"/>
            <p:cNvPicPr>
              <a:picLocks noChangeAspect="1"/>
            </p:cNvPicPr>
            <p:nvPr/>
          </p:nvPicPr>
          <p:blipFill>
            <a:blip r:embed="rId34">
              <a:extLst>
                <a:ext uri="{28A0092B-C50C-407E-A947-70E740481C1C}">
                  <a14:useLocalDpi xmlns="" xmlns:a14="http://schemas.microsoft.com/office/drawing/2010/main" val="0"/>
                </a:ext>
              </a:extLst>
            </a:blip>
            <a:stretch>
              <a:fillRect/>
            </a:stretch>
          </p:blipFill>
          <p:spPr>
            <a:xfrm>
              <a:off x="9202215" y="4326508"/>
              <a:ext cx="978261" cy="165129"/>
            </a:xfrm>
            <a:prstGeom prst="rect">
              <a:avLst/>
            </a:prstGeom>
          </p:spPr>
        </p:pic>
        <p:pic>
          <p:nvPicPr>
            <p:cNvPr id="12" name="그림 11"/>
            <p:cNvPicPr>
              <a:picLocks noChangeAspect="1"/>
            </p:cNvPicPr>
            <p:nvPr/>
          </p:nvPicPr>
          <p:blipFill>
            <a:blip r:embed="rId35">
              <a:extLst>
                <a:ext uri="{28A0092B-C50C-407E-A947-70E740481C1C}">
                  <a14:useLocalDpi xmlns="" xmlns:a14="http://schemas.microsoft.com/office/drawing/2010/main" val="0"/>
                </a:ext>
              </a:extLst>
            </a:blip>
            <a:stretch>
              <a:fillRect/>
            </a:stretch>
          </p:blipFill>
          <p:spPr>
            <a:xfrm>
              <a:off x="7992912" y="3879437"/>
              <a:ext cx="1107991" cy="175837"/>
            </a:xfrm>
            <a:prstGeom prst="rect">
              <a:avLst/>
            </a:prstGeom>
          </p:spPr>
        </p:pic>
        <p:pic>
          <p:nvPicPr>
            <p:cNvPr id="19" name="그림 18"/>
            <p:cNvPicPr>
              <a:picLocks noChangeAspect="1"/>
            </p:cNvPicPr>
            <p:nvPr/>
          </p:nvPicPr>
          <p:blipFill>
            <a:blip r:embed="rId36">
              <a:extLst>
                <a:ext uri="{28A0092B-C50C-407E-A947-70E740481C1C}">
                  <a14:useLocalDpi xmlns="" xmlns:a14="http://schemas.microsoft.com/office/drawing/2010/main" val="0"/>
                </a:ext>
              </a:extLst>
            </a:blip>
            <a:stretch>
              <a:fillRect/>
            </a:stretch>
          </p:blipFill>
          <p:spPr>
            <a:xfrm>
              <a:off x="6738222" y="4332107"/>
              <a:ext cx="1226596" cy="175932"/>
            </a:xfrm>
            <a:prstGeom prst="rect">
              <a:avLst/>
            </a:prstGeom>
          </p:spPr>
        </p:pic>
        <p:pic>
          <p:nvPicPr>
            <p:cNvPr id="29" name="그림 28"/>
            <p:cNvPicPr>
              <a:picLocks noChangeAspect="1"/>
            </p:cNvPicPr>
            <p:nvPr/>
          </p:nvPicPr>
          <p:blipFill>
            <a:blip r:embed="rId37">
              <a:extLst>
                <a:ext uri="{28A0092B-C50C-407E-A947-70E740481C1C}">
                  <a14:useLocalDpi xmlns="" xmlns:a14="http://schemas.microsoft.com/office/drawing/2010/main" val="0"/>
                </a:ext>
              </a:extLst>
            </a:blip>
            <a:stretch>
              <a:fillRect/>
            </a:stretch>
          </p:blipFill>
          <p:spPr>
            <a:xfrm>
              <a:off x="2185393" y="4326508"/>
              <a:ext cx="699346" cy="225360"/>
            </a:xfrm>
            <a:prstGeom prst="rect">
              <a:avLst/>
            </a:prstGeom>
          </p:spPr>
        </p:pic>
        <p:pic>
          <p:nvPicPr>
            <p:cNvPr id="31" name="그림 30"/>
            <p:cNvPicPr>
              <a:picLocks noChangeAspect="1"/>
            </p:cNvPicPr>
            <p:nvPr/>
          </p:nvPicPr>
          <p:blipFill>
            <a:blip r:embed="rId38">
              <a:extLst>
                <a:ext uri="{28A0092B-C50C-407E-A947-70E740481C1C}">
                  <a14:useLocalDpi xmlns="" xmlns:a14="http://schemas.microsoft.com/office/drawing/2010/main" val="0"/>
                </a:ext>
              </a:extLst>
            </a:blip>
            <a:stretch>
              <a:fillRect/>
            </a:stretch>
          </p:blipFill>
          <p:spPr>
            <a:xfrm>
              <a:off x="3161735" y="4311191"/>
              <a:ext cx="729862" cy="228669"/>
            </a:xfrm>
            <a:prstGeom prst="rect">
              <a:avLst/>
            </a:prstGeom>
          </p:spPr>
        </p:pic>
        <p:pic>
          <p:nvPicPr>
            <p:cNvPr id="33" name="그림 32"/>
            <p:cNvPicPr>
              <a:picLocks noChangeAspect="1"/>
            </p:cNvPicPr>
            <p:nvPr/>
          </p:nvPicPr>
          <p:blipFill>
            <a:blip r:embed="rId39">
              <a:extLst>
                <a:ext uri="{28A0092B-C50C-407E-A947-70E740481C1C}">
                  <a14:useLocalDpi xmlns="" xmlns:a14="http://schemas.microsoft.com/office/drawing/2010/main" val="0"/>
                </a:ext>
              </a:extLst>
            </a:blip>
            <a:stretch>
              <a:fillRect/>
            </a:stretch>
          </p:blipFill>
          <p:spPr>
            <a:xfrm>
              <a:off x="5274895" y="4320511"/>
              <a:ext cx="1165304" cy="210029"/>
            </a:xfrm>
            <a:prstGeom prst="rect">
              <a:avLst/>
            </a:prstGeom>
          </p:spPr>
        </p:pic>
      </p:grpSp>
      <p:grpSp>
        <p:nvGrpSpPr>
          <p:cNvPr id="10" name="그룹 9"/>
          <p:cNvGrpSpPr/>
          <p:nvPr/>
        </p:nvGrpSpPr>
        <p:grpSpPr>
          <a:xfrm>
            <a:off x="522349" y="2152302"/>
            <a:ext cx="6296295" cy="301652"/>
            <a:chOff x="522349" y="2453954"/>
            <a:chExt cx="6296295" cy="301652"/>
          </a:xfrm>
        </p:grpSpPr>
        <p:grpSp>
          <p:nvGrpSpPr>
            <p:cNvPr id="45" name="그룹 44"/>
            <p:cNvGrpSpPr/>
            <p:nvPr/>
          </p:nvGrpSpPr>
          <p:grpSpPr>
            <a:xfrm>
              <a:off x="522349" y="2453954"/>
              <a:ext cx="5111736" cy="301652"/>
              <a:chOff x="522349" y="3361329"/>
              <a:chExt cx="5111736" cy="301652"/>
            </a:xfrm>
          </p:grpSpPr>
          <p:grpSp>
            <p:nvGrpSpPr>
              <p:cNvPr id="26" name="그룹 25"/>
              <p:cNvGrpSpPr/>
              <p:nvPr/>
            </p:nvGrpSpPr>
            <p:grpSpPr>
              <a:xfrm>
                <a:off x="2206423" y="3361329"/>
                <a:ext cx="3427662" cy="258846"/>
                <a:chOff x="1880583" y="3148287"/>
                <a:chExt cx="3567198" cy="269383"/>
              </a:xfrm>
            </p:grpSpPr>
            <p:pic>
              <p:nvPicPr>
                <p:cNvPr id="7" name="그림 6"/>
                <p:cNvPicPr>
                  <a:picLocks noChangeAspect="1"/>
                </p:cNvPicPr>
                <p:nvPr/>
              </p:nvPicPr>
              <p:blipFill>
                <a:blip r:embed="rId40">
                  <a:extLst>
                    <a:ext uri="{28A0092B-C50C-407E-A947-70E740481C1C}">
                      <a14:useLocalDpi xmlns="" xmlns:a14="http://schemas.microsoft.com/office/drawing/2010/main" val="0"/>
                    </a:ext>
                  </a:extLst>
                </a:blip>
                <a:stretch>
                  <a:fillRect/>
                </a:stretch>
              </p:blipFill>
              <p:spPr>
                <a:xfrm>
                  <a:off x="4485589" y="3168650"/>
                  <a:ext cx="962192" cy="249020"/>
                </a:xfrm>
                <a:prstGeom prst="rect">
                  <a:avLst/>
                </a:prstGeom>
              </p:spPr>
            </p:pic>
            <p:pic>
              <p:nvPicPr>
                <p:cNvPr id="8" name="그림 7"/>
                <p:cNvPicPr>
                  <a:picLocks noChangeAspect="1"/>
                </p:cNvPicPr>
                <p:nvPr/>
              </p:nvPicPr>
              <p:blipFill>
                <a:blip r:embed="rId41">
                  <a:extLst>
                    <a:ext uri="{28A0092B-C50C-407E-A947-70E740481C1C}">
                      <a14:useLocalDpi xmlns="" xmlns:a14="http://schemas.microsoft.com/office/drawing/2010/main" val="0"/>
                    </a:ext>
                  </a:extLst>
                </a:blip>
                <a:stretch>
                  <a:fillRect/>
                </a:stretch>
              </p:blipFill>
              <p:spPr>
                <a:xfrm>
                  <a:off x="3161245" y="3148287"/>
                  <a:ext cx="1040873" cy="269383"/>
                </a:xfrm>
                <a:prstGeom prst="rect">
                  <a:avLst/>
                </a:prstGeom>
              </p:spPr>
            </p:pic>
            <p:pic>
              <p:nvPicPr>
                <p:cNvPr id="9" name="그림 8"/>
                <p:cNvPicPr>
                  <a:picLocks noChangeAspect="1"/>
                </p:cNvPicPr>
                <p:nvPr/>
              </p:nvPicPr>
              <p:blipFill>
                <a:blip r:embed="rId42">
                  <a:extLst>
                    <a:ext uri="{28A0092B-C50C-407E-A947-70E740481C1C}">
                      <a14:useLocalDpi xmlns="" xmlns:a14="http://schemas.microsoft.com/office/drawing/2010/main" val="0"/>
                    </a:ext>
                  </a:extLst>
                </a:blip>
                <a:stretch>
                  <a:fillRect/>
                </a:stretch>
              </p:blipFill>
              <p:spPr>
                <a:xfrm>
                  <a:off x="1880583" y="3148287"/>
                  <a:ext cx="1040873" cy="269383"/>
                </a:xfrm>
                <a:prstGeom prst="rect">
                  <a:avLst/>
                </a:prstGeom>
              </p:spPr>
            </p:pic>
          </p:grpSp>
          <p:grpSp>
            <p:nvGrpSpPr>
              <p:cNvPr id="27" name="그룹 26"/>
              <p:cNvGrpSpPr/>
              <p:nvPr/>
            </p:nvGrpSpPr>
            <p:grpSpPr>
              <a:xfrm>
                <a:off x="522349" y="3374981"/>
                <a:ext cx="1441451" cy="288000"/>
                <a:chOff x="520699" y="3139386"/>
                <a:chExt cx="1441451" cy="288000"/>
              </a:xfrm>
            </p:grpSpPr>
            <p:sp>
              <p:nvSpPr>
                <p:cNvPr id="101" name="직사각형 100"/>
                <p:cNvSpPr/>
                <p:nvPr/>
              </p:nvSpPr>
              <p:spPr>
                <a:xfrm>
                  <a:off x="520699" y="3139386"/>
                  <a:ext cx="1441451" cy="28800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1">
                          <a:shade val="50000"/>
                          <a:alpha val="0"/>
                        </a:schemeClr>
                      </a:solidFill>
                    </a:ln>
                    <a:solidFill>
                      <a:schemeClr val="tx1">
                        <a:lumMod val="85000"/>
                        <a:lumOff val="15000"/>
                      </a:schemeClr>
                    </a:solidFill>
                  </a:endParaRPr>
                </a:p>
              </p:txBody>
            </p:sp>
            <p:pic>
              <p:nvPicPr>
                <p:cNvPr id="85" name="그림 84"/>
                <p:cNvPicPr>
                  <a:picLocks noChangeAspect="1"/>
                </p:cNvPicPr>
                <p:nvPr/>
              </p:nvPicPr>
              <p:blipFill>
                <a:blip r:embed="rId43">
                  <a:duotone>
                    <a:schemeClr val="accent4">
                      <a:shade val="45000"/>
                      <a:satMod val="135000"/>
                    </a:schemeClr>
                    <a:prstClr val="white"/>
                  </a:duotone>
                  <a:extLst>
                    <a:ext uri="{28A0092B-C50C-407E-A947-70E740481C1C}">
                      <a14:useLocalDpi xmlns="" xmlns:a14="http://schemas.microsoft.com/office/drawing/2010/main" val="0"/>
                    </a:ext>
                  </a:extLst>
                </a:blip>
                <a:stretch>
                  <a:fillRect/>
                </a:stretch>
              </p:blipFill>
              <p:spPr>
                <a:xfrm>
                  <a:off x="563030" y="3186176"/>
                  <a:ext cx="186270" cy="194420"/>
                </a:xfrm>
                <a:prstGeom prst="rect">
                  <a:avLst/>
                </a:prstGeom>
                <a:noFill/>
              </p:spPr>
            </p:pic>
            <p:sp>
              <p:nvSpPr>
                <p:cNvPr id="15" name="직사각형 14"/>
                <p:cNvSpPr/>
                <p:nvPr/>
              </p:nvSpPr>
              <p:spPr>
                <a:xfrm>
                  <a:off x="802729" y="3220326"/>
                  <a:ext cx="436018" cy="138821"/>
                </a:xfrm>
                <a:prstGeom prst="rect">
                  <a:avLst/>
                </a:prstGeom>
                <a:noFill/>
              </p:spPr>
              <p:txBody>
                <a:bodyPr wrap="none" lIns="0" tIns="0" rIns="0" bIns="0" rtlCol="0">
                  <a:spAutoFit/>
                </a:bodyPr>
                <a:lstStyle/>
                <a:p>
                  <a:pPr algn="ctr">
                    <a:lnSpc>
                      <a:spcPct val="80000"/>
                    </a:lnSpc>
                  </a:pPr>
                  <a:r>
                    <a:rPr lang="en-US" altLang="ko-KR" sz="1100" dirty="0">
                      <a:ln>
                        <a:solidFill>
                          <a:schemeClr val="accent1">
                            <a:shade val="50000"/>
                            <a:alpha val="0"/>
                          </a:schemeClr>
                        </a:solidFill>
                      </a:ln>
                      <a:solidFill>
                        <a:schemeClr val="bg1"/>
                      </a:solidFill>
                      <a:latin typeface="+mj-lt"/>
                      <a:cs typeface="Leelawadee" panose="020B0502040204020203" pitchFamily="34" charset="-34"/>
                    </a:rPr>
                    <a:t>Finance</a:t>
                  </a:r>
                  <a:endParaRPr lang="ko-KR" altLang="en-US" sz="1100" dirty="0">
                    <a:ln>
                      <a:solidFill>
                        <a:schemeClr val="accent1">
                          <a:shade val="50000"/>
                          <a:alpha val="0"/>
                        </a:schemeClr>
                      </a:solidFill>
                    </a:ln>
                    <a:solidFill>
                      <a:schemeClr val="bg1"/>
                    </a:solidFill>
                    <a:latin typeface="+mj-lt"/>
                    <a:cs typeface="Leelawadee" panose="020B0502040204020203" pitchFamily="34" charset="-34"/>
                  </a:endParaRPr>
                </a:p>
              </p:txBody>
            </p:sp>
          </p:grpSp>
        </p:grpSp>
        <p:pic>
          <p:nvPicPr>
            <p:cNvPr id="1026" name="Picture 2" descr="C:\Users\prinCo\Desktop\헌터스그룹\로고\0923추가로고\리딩투자증권_대지 1.png"/>
            <p:cNvPicPr>
              <a:picLocks noChangeAspect="1" noChangeArrowheads="1"/>
            </p:cNvPicPr>
            <p:nvPr/>
          </p:nvPicPr>
          <p:blipFill>
            <a:blip r:embed="rId44">
              <a:extLst>
                <a:ext uri="{28A0092B-C50C-407E-A947-70E740481C1C}">
                  <a14:useLocalDpi xmlns="" xmlns:a14="http://schemas.microsoft.com/office/drawing/2010/main" val="0"/>
                </a:ext>
              </a:extLst>
            </a:blip>
            <a:srcRect/>
            <a:stretch>
              <a:fillRect/>
            </a:stretch>
          </p:blipFill>
          <p:spPr bwMode="auto">
            <a:xfrm>
              <a:off x="5847816" y="2467606"/>
              <a:ext cx="970828" cy="241210"/>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1027" name="Picture 3" descr="C:\Users\prinCo\Desktop\헌터스그룹\로고\0923추가로고\하이브.jpg"/>
          <p:cNvPicPr>
            <a:picLocks noChangeAspect="1" noChangeArrowheads="1"/>
          </p:cNvPicPr>
          <p:nvPr/>
        </p:nvPicPr>
        <p:blipFill>
          <a:blip r:embed="rId45">
            <a:extLst>
              <a:ext uri="{28A0092B-C50C-407E-A947-70E740481C1C}">
                <a14:useLocalDpi xmlns="" xmlns:a14="http://schemas.microsoft.com/office/drawing/2010/main" val="0"/>
              </a:ext>
            </a:extLst>
          </a:blip>
          <a:srcRect/>
          <a:stretch>
            <a:fillRect/>
          </a:stretch>
        </p:blipFill>
        <p:spPr bwMode="auto">
          <a:xfrm>
            <a:off x="3264277" y="6731782"/>
            <a:ext cx="832641" cy="265885"/>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C:\Users\prinCo\Desktop\헌터스그룹\로고\0923추가로고\CJENM_대지 1.png"/>
          <p:cNvPicPr>
            <a:picLocks noChangeAspect="1" noChangeArrowheads="1"/>
          </p:cNvPicPr>
          <p:nvPr/>
        </p:nvPicPr>
        <p:blipFill>
          <a:blip r:embed="rId46">
            <a:extLst>
              <a:ext uri="{28A0092B-C50C-407E-A947-70E740481C1C}">
                <a14:useLocalDpi xmlns="" xmlns:a14="http://schemas.microsoft.com/office/drawing/2010/main" val="0"/>
              </a:ext>
            </a:extLst>
          </a:blip>
          <a:srcRect/>
          <a:stretch>
            <a:fillRect/>
          </a:stretch>
        </p:blipFill>
        <p:spPr bwMode="auto">
          <a:xfrm>
            <a:off x="2219530" y="6656013"/>
            <a:ext cx="699955" cy="345090"/>
          </a:xfrm>
          <a:prstGeom prst="rect">
            <a:avLst/>
          </a:prstGeom>
          <a:noFill/>
          <a:extLst>
            <a:ext uri="{909E8E84-426E-40DD-AFC4-6F175D3DCCD1}">
              <a14:hiddenFill xmlns="" xmlns:a14="http://schemas.microsoft.com/office/drawing/2010/main">
                <a:solidFill>
                  <a:srgbClr val="FFFFFF"/>
                </a:solidFill>
              </a14:hiddenFill>
            </a:ext>
          </a:extLst>
        </p:spPr>
      </p:pic>
      <p:pic>
        <p:nvPicPr>
          <p:cNvPr id="1029" name="Picture 5" descr="C:\Users\prinCo\Desktop\헌터스그룹\로고\0923추가로고\올가니카.jpg"/>
          <p:cNvPicPr>
            <a:picLocks noChangeAspect="1" noChangeArrowheads="1"/>
          </p:cNvPicPr>
          <p:nvPr/>
        </p:nvPicPr>
        <p:blipFill>
          <a:blip r:embed="rId47">
            <a:extLst>
              <a:ext uri="{28A0092B-C50C-407E-A947-70E740481C1C}">
                <a14:useLocalDpi xmlns="" xmlns:a14="http://schemas.microsoft.com/office/drawing/2010/main" val="0"/>
              </a:ext>
            </a:extLst>
          </a:blip>
          <a:srcRect/>
          <a:stretch>
            <a:fillRect/>
          </a:stretch>
        </p:blipFill>
        <p:spPr bwMode="auto">
          <a:xfrm>
            <a:off x="4540714" y="6045104"/>
            <a:ext cx="1262188" cy="267360"/>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C:\Users\prinCo\Desktop\헌터스그룹\로고\0923추가로고\지오영_대지 1.png"/>
          <p:cNvPicPr>
            <a:picLocks noChangeAspect="1" noChangeArrowheads="1"/>
          </p:cNvPicPr>
          <p:nvPr/>
        </p:nvPicPr>
        <p:blipFill>
          <a:blip r:embed="rId48">
            <a:extLst>
              <a:ext uri="{28A0092B-C50C-407E-A947-70E740481C1C}">
                <a14:useLocalDpi xmlns="" xmlns:a14="http://schemas.microsoft.com/office/drawing/2010/main" val="0"/>
              </a:ext>
            </a:extLst>
          </a:blip>
          <a:srcRect/>
          <a:stretch>
            <a:fillRect/>
          </a:stretch>
        </p:blipFill>
        <p:spPr bwMode="auto">
          <a:xfrm>
            <a:off x="6072341" y="5974194"/>
            <a:ext cx="785727" cy="344726"/>
          </a:xfrm>
          <a:prstGeom prst="rect">
            <a:avLst/>
          </a:prstGeom>
          <a:noFill/>
          <a:extLst>
            <a:ext uri="{909E8E84-426E-40DD-AFC4-6F175D3DCCD1}">
              <a14:hiddenFill xmlns="" xmlns:a14="http://schemas.microsoft.com/office/drawing/2010/main">
                <a:solidFill>
                  <a:srgbClr val="FFFFFF"/>
                </a:solidFill>
              </a14:hiddenFill>
            </a:ext>
          </a:extLst>
        </p:spPr>
      </p:pic>
      <p:pic>
        <p:nvPicPr>
          <p:cNvPr id="1031" name="Picture 7" descr="C:\Users\prinCo\Desktop\헌터스그룹\로고\0923추가로고\LS로고_대지 1.png"/>
          <p:cNvPicPr>
            <a:picLocks noChangeAspect="1" noChangeArrowheads="1"/>
          </p:cNvPicPr>
          <p:nvPr/>
        </p:nvPicPr>
        <p:blipFill>
          <a:blip r:embed="rId49">
            <a:extLst>
              <a:ext uri="{28A0092B-C50C-407E-A947-70E740481C1C}">
                <a14:useLocalDpi xmlns="" xmlns:a14="http://schemas.microsoft.com/office/drawing/2010/main" val="0"/>
              </a:ext>
            </a:extLst>
          </a:blip>
          <a:srcRect/>
          <a:stretch>
            <a:fillRect/>
          </a:stretch>
        </p:blipFill>
        <p:spPr bwMode="auto">
          <a:xfrm>
            <a:off x="7146457" y="3843381"/>
            <a:ext cx="496566" cy="222964"/>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C:\Users\prinCo\Desktop\헌터스그룹\로고\0923추가로고\SK매직-01.png"/>
          <p:cNvPicPr>
            <a:picLocks noChangeAspect="1" noChangeArrowheads="1"/>
          </p:cNvPicPr>
          <p:nvPr/>
        </p:nvPicPr>
        <p:blipFill>
          <a:blip r:embed="rId50">
            <a:extLst>
              <a:ext uri="{28A0092B-C50C-407E-A947-70E740481C1C}">
                <a14:useLocalDpi xmlns="" xmlns:a14="http://schemas.microsoft.com/office/drawing/2010/main" val="0"/>
              </a:ext>
            </a:extLst>
          </a:blip>
          <a:srcRect/>
          <a:stretch>
            <a:fillRect/>
          </a:stretch>
        </p:blipFill>
        <p:spPr bwMode="auto">
          <a:xfrm>
            <a:off x="9412931" y="3345902"/>
            <a:ext cx="464400" cy="269592"/>
          </a:xfrm>
          <a:prstGeom prst="rect">
            <a:avLst/>
          </a:prstGeom>
          <a:noFill/>
          <a:extLst>
            <a:ext uri="{909E8E84-426E-40DD-AFC4-6F175D3DCCD1}">
              <a14:hiddenFill xmlns="" xmlns:a14="http://schemas.microsoft.com/office/drawing/2010/main">
                <a:solidFill>
                  <a:srgbClr val="FFFFFF"/>
                </a:solidFill>
              </a14:hiddenFill>
            </a:ext>
          </a:extLst>
        </p:spPr>
      </p:pic>
      <p:pic>
        <p:nvPicPr>
          <p:cNvPr id="1033" name="Picture 9" descr="C:\Users\prinCo\Desktop\헌터스그룹\로고\0923추가로고\삼화페인트_대지 1.png"/>
          <p:cNvPicPr>
            <a:picLocks noChangeAspect="1" noChangeArrowheads="1"/>
          </p:cNvPicPr>
          <p:nvPr/>
        </p:nvPicPr>
        <p:blipFill>
          <a:blip r:embed="rId51">
            <a:extLst>
              <a:ext uri="{28A0092B-C50C-407E-A947-70E740481C1C}">
                <a14:useLocalDpi xmlns="" xmlns:a14="http://schemas.microsoft.com/office/drawing/2010/main" val="0"/>
              </a:ext>
            </a:extLst>
          </a:blip>
          <a:srcRect/>
          <a:stretch>
            <a:fillRect/>
          </a:stretch>
        </p:blipFill>
        <p:spPr bwMode="auto">
          <a:xfrm>
            <a:off x="4145059" y="4261343"/>
            <a:ext cx="864000" cy="289236"/>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Picture 10" descr="C:\Users\prinCo\Desktop\헌터스그룹\로고\0923추가로고\에이치케이이노엔.png"/>
          <p:cNvPicPr>
            <a:picLocks noChangeAspect="1" noChangeArrowheads="1"/>
          </p:cNvPicPr>
          <p:nvPr/>
        </p:nvPicPr>
        <p:blipFill>
          <a:blip r:embed="rId52">
            <a:extLst>
              <a:ext uri="{28A0092B-C50C-407E-A947-70E740481C1C}">
                <a14:useLocalDpi xmlns="" xmlns:a14="http://schemas.microsoft.com/office/drawing/2010/main" val="0"/>
              </a:ext>
            </a:extLst>
          </a:blip>
          <a:srcRect/>
          <a:stretch>
            <a:fillRect/>
          </a:stretch>
        </p:blipFill>
        <p:spPr bwMode="auto">
          <a:xfrm>
            <a:off x="8622350" y="5456623"/>
            <a:ext cx="619611" cy="155161"/>
          </a:xfrm>
          <a:prstGeom prst="rect">
            <a:avLst/>
          </a:prstGeom>
          <a:noFill/>
          <a:extLst>
            <a:ext uri="{909E8E84-426E-40DD-AFC4-6F175D3DCCD1}">
              <a14:hiddenFill xmlns="" xmlns:a14="http://schemas.microsoft.com/office/drawing/2010/main">
                <a:solidFill>
                  <a:srgbClr val="FFFFFF"/>
                </a:solidFill>
              </a14:hiddenFill>
            </a:ext>
          </a:extLst>
        </p:spPr>
      </p:pic>
      <p:pic>
        <p:nvPicPr>
          <p:cNvPr id="1036" name="Picture 12" descr="C:\Users\prinCo\Desktop\헌터스그룹\로고\0923추가로고\코오롱생명과학_대지 1.png"/>
          <p:cNvPicPr>
            <a:picLocks noChangeAspect="1" noChangeArrowheads="1"/>
          </p:cNvPicPr>
          <p:nvPr/>
        </p:nvPicPr>
        <p:blipFill>
          <a:blip r:embed="rId53">
            <a:extLst>
              <a:ext uri="{28A0092B-C50C-407E-A947-70E740481C1C}">
                <a14:useLocalDpi xmlns="" xmlns:a14="http://schemas.microsoft.com/office/drawing/2010/main" val="0"/>
              </a:ext>
            </a:extLst>
          </a:blip>
          <a:srcRect/>
          <a:stretch>
            <a:fillRect/>
          </a:stretch>
        </p:blipFill>
        <p:spPr bwMode="auto">
          <a:xfrm>
            <a:off x="3489823" y="5364432"/>
            <a:ext cx="1080000" cy="134245"/>
          </a:xfrm>
          <a:prstGeom prst="rect">
            <a:avLst/>
          </a:prstGeom>
          <a:noFill/>
          <a:extLst>
            <a:ext uri="{909E8E84-426E-40DD-AFC4-6F175D3DCCD1}">
              <a14:hiddenFill xmlns="" xmlns:a14="http://schemas.microsoft.com/office/drawing/2010/main">
                <a:solidFill>
                  <a:srgbClr val="FFFFFF"/>
                </a:solidFill>
              </a14:hiddenFill>
            </a:ext>
          </a:extLst>
        </p:spPr>
      </p:pic>
      <p:pic>
        <p:nvPicPr>
          <p:cNvPr id="1038" name="Picture 14" descr="C:\Users\prinCo\Desktop\헌터스그룹\로고\0923추가로고\한국콜마.png"/>
          <p:cNvPicPr>
            <a:picLocks noChangeAspect="1" noChangeArrowheads="1"/>
          </p:cNvPicPr>
          <p:nvPr/>
        </p:nvPicPr>
        <p:blipFill>
          <a:blip r:embed="rId54">
            <a:extLst>
              <a:ext uri="{28A0092B-C50C-407E-A947-70E740481C1C}">
                <a14:useLocalDpi xmlns="" xmlns:a14="http://schemas.microsoft.com/office/drawing/2010/main" val="0"/>
              </a:ext>
            </a:extLst>
          </a:blip>
          <a:srcRect/>
          <a:stretch>
            <a:fillRect/>
          </a:stretch>
        </p:blipFill>
        <p:spPr bwMode="auto">
          <a:xfrm>
            <a:off x="7550758" y="5319561"/>
            <a:ext cx="595173" cy="358232"/>
          </a:xfrm>
          <a:prstGeom prst="rect">
            <a:avLst/>
          </a:prstGeom>
          <a:noFill/>
          <a:extLst>
            <a:ext uri="{909E8E84-426E-40DD-AFC4-6F175D3DCCD1}">
              <a14:hiddenFill xmlns="" xmlns:a14="http://schemas.microsoft.com/office/drawing/2010/main">
                <a:solidFill>
                  <a:srgbClr val="FFFFFF"/>
                </a:solidFill>
              </a14:hiddenFill>
            </a:ext>
          </a:extLst>
        </p:spPr>
      </p:pic>
      <p:pic>
        <p:nvPicPr>
          <p:cNvPr id="1039" name="Picture 15" descr="C:\Users\prinCo\Desktop\헌터스그룹\로고\0923추가로고\CJ올리브영_대지 1.png"/>
          <p:cNvPicPr>
            <a:picLocks noChangeAspect="1" noChangeArrowheads="1"/>
          </p:cNvPicPr>
          <p:nvPr/>
        </p:nvPicPr>
        <p:blipFill>
          <a:blip r:embed="rId55">
            <a:extLst>
              <a:ext uri="{28A0092B-C50C-407E-A947-70E740481C1C}">
                <a14:useLocalDpi xmlns="" xmlns:a14="http://schemas.microsoft.com/office/drawing/2010/main" val="0"/>
              </a:ext>
            </a:extLst>
          </a:blip>
          <a:srcRect/>
          <a:stretch>
            <a:fillRect/>
          </a:stretch>
        </p:blipFill>
        <p:spPr bwMode="auto">
          <a:xfrm>
            <a:off x="7848345" y="2947343"/>
            <a:ext cx="1073602" cy="177378"/>
          </a:xfrm>
          <a:prstGeom prst="rect">
            <a:avLst/>
          </a:prstGeom>
          <a:noFill/>
          <a:extLst>
            <a:ext uri="{909E8E84-426E-40DD-AFC4-6F175D3DCCD1}">
              <a14:hiddenFill xmlns="" xmlns:a14="http://schemas.microsoft.com/office/drawing/2010/main">
                <a:solidFill>
                  <a:srgbClr val="FFFFFF"/>
                </a:solidFill>
              </a14:hiddenFill>
            </a:ext>
          </a:extLst>
        </p:spPr>
      </p:pic>
      <p:grpSp>
        <p:nvGrpSpPr>
          <p:cNvPr id="99" name="그룹 98"/>
          <p:cNvGrpSpPr/>
          <p:nvPr/>
        </p:nvGrpSpPr>
        <p:grpSpPr>
          <a:xfrm>
            <a:off x="2185393" y="3779837"/>
            <a:ext cx="4561062" cy="329694"/>
            <a:chOff x="5602112" y="3758242"/>
            <a:chExt cx="4561062" cy="329694"/>
          </a:xfrm>
        </p:grpSpPr>
        <p:pic>
          <p:nvPicPr>
            <p:cNvPr id="100" name="그림 99"/>
            <p:cNvPicPr>
              <a:picLocks noChangeAspect="1"/>
            </p:cNvPicPr>
            <p:nvPr/>
          </p:nvPicPr>
          <p:blipFill>
            <a:blip r:embed="rId56">
              <a:extLst>
                <a:ext uri="{28A0092B-C50C-407E-A947-70E740481C1C}">
                  <a14:useLocalDpi xmlns="" xmlns:a14="http://schemas.microsoft.com/office/drawing/2010/main" val="0"/>
                </a:ext>
              </a:extLst>
            </a:blip>
            <a:stretch>
              <a:fillRect/>
            </a:stretch>
          </p:blipFill>
          <p:spPr>
            <a:xfrm>
              <a:off x="5602112" y="3758242"/>
              <a:ext cx="831584" cy="329694"/>
            </a:xfrm>
            <a:prstGeom prst="rect">
              <a:avLst/>
            </a:prstGeom>
          </p:spPr>
        </p:pic>
        <p:pic>
          <p:nvPicPr>
            <p:cNvPr id="102" name="그림 101"/>
            <p:cNvPicPr>
              <a:picLocks noChangeAspect="1"/>
            </p:cNvPicPr>
            <p:nvPr/>
          </p:nvPicPr>
          <p:blipFill>
            <a:blip r:embed="rId57">
              <a:extLst>
                <a:ext uri="{28A0092B-C50C-407E-A947-70E740481C1C}">
                  <a14:useLocalDpi xmlns="" xmlns:a14="http://schemas.microsoft.com/office/drawing/2010/main" val="0"/>
                </a:ext>
              </a:extLst>
            </a:blip>
            <a:stretch>
              <a:fillRect/>
            </a:stretch>
          </p:blipFill>
          <p:spPr>
            <a:xfrm>
              <a:off x="6817017" y="3810295"/>
              <a:ext cx="740775" cy="234455"/>
            </a:xfrm>
            <a:prstGeom prst="rect">
              <a:avLst/>
            </a:prstGeom>
          </p:spPr>
        </p:pic>
        <p:pic>
          <p:nvPicPr>
            <p:cNvPr id="109" name="그림 108"/>
            <p:cNvPicPr>
              <a:picLocks noChangeAspect="1"/>
            </p:cNvPicPr>
            <p:nvPr/>
          </p:nvPicPr>
          <p:blipFill>
            <a:blip r:embed="rId58">
              <a:extLst>
                <a:ext uri="{28A0092B-C50C-407E-A947-70E740481C1C}">
                  <a14:useLocalDpi xmlns="" xmlns:a14="http://schemas.microsoft.com/office/drawing/2010/main" val="0"/>
                </a:ext>
              </a:extLst>
            </a:blip>
            <a:stretch>
              <a:fillRect/>
            </a:stretch>
          </p:blipFill>
          <p:spPr>
            <a:xfrm>
              <a:off x="7941113" y="3839145"/>
              <a:ext cx="1131818" cy="173354"/>
            </a:xfrm>
            <a:prstGeom prst="rect">
              <a:avLst/>
            </a:prstGeom>
          </p:spPr>
        </p:pic>
        <p:pic>
          <p:nvPicPr>
            <p:cNvPr id="110" name="그림 109"/>
            <p:cNvPicPr>
              <a:picLocks noChangeAspect="1"/>
            </p:cNvPicPr>
            <p:nvPr/>
          </p:nvPicPr>
          <p:blipFill>
            <a:blip r:embed="rId59">
              <a:extLst>
                <a:ext uri="{28A0092B-C50C-407E-A947-70E740481C1C}">
                  <a14:useLocalDpi xmlns="" xmlns:a14="http://schemas.microsoft.com/office/drawing/2010/main" val="0"/>
                </a:ext>
              </a:extLst>
            </a:blip>
            <a:stretch>
              <a:fillRect/>
            </a:stretch>
          </p:blipFill>
          <p:spPr>
            <a:xfrm>
              <a:off x="9456250" y="3843009"/>
              <a:ext cx="706924" cy="169490"/>
            </a:xfrm>
            <a:prstGeom prst="rect">
              <a:avLst/>
            </a:prstGeom>
          </p:spPr>
        </p:pic>
      </p:grpSp>
      <p:grpSp>
        <p:nvGrpSpPr>
          <p:cNvPr id="34" name="그룹 33"/>
          <p:cNvGrpSpPr/>
          <p:nvPr/>
        </p:nvGrpSpPr>
        <p:grpSpPr>
          <a:xfrm>
            <a:off x="5594487" y="3416404"/>
            <a:ext cx="688920" cy="226993"/>
            <a:chOff x="4339907" y="3284221"/>
            <a:chExt cx="688920" cy="226993"/>
          </a:xfrm>
        </p:grpSpPr>
        <p:pic>
          <p:nvPicPr>
            <p:cNvPr id="1040" name="Picture 16" descr="C:\Users\prinCo\Desktop\엘지유플-01.png"/>
            <p:cNvPicPr>
              <a:picLocks noChangeAspect="1" noChangeArrowheads="1"/>
            </p:cNvPicPr>
            <p:nvPr/>
          </p:nvPicPr>
          <p:blipFill rotWithShape="1">
            <a:blip r:embed="rId60">
              <a:extLst>
                <a:ext uri="{28A0092B-C50C-407E-A947-70E740481C1C}">
                  <a14:useLocalDpi xmlns="" xmlns:a14="http://schemas.microsoft.com/office/drawing/2010/main" val="0"/>
                </a:ext>
              </a:extLst>
            </a:blip>
            <a:srcRect l="36247"/>
            <a:stretch/>
          </p:blipFill>
          <p:spPr bwMode="auto">
            <a:xfrm>
              <a:off x="4537523" y="3284221"/>
              <a:ext cx="491304" cy="226993"/>
            </a:xfrm>
            <a:prstGeom prst="rect">
              <a:avLst/>
            </a:prstGeom>
            <a:noFill/>
            <a:extLst>
              <a:ext uri="{909E8E84-426E-40DD-AFC4-6F175D3DCCD1}">
                <a14:hiddenFill xmlns="" xmlns:a14="http://schemas.microsoft.com/office/drawing/2010/main">
                  <a:solidFill>
                    <a:srgbClr val="FFFFFF"/>
                  </a:solidFill>
                </a14:hiddenFill>
              </a:ext>
            </a:extLst>
          </p:spPr>
        </p:pic>
        <p:pic>
          <p:nvPicPr>
            <p:cNvPr id="112" name="그림 111"/>
            <p:cNvPicPr>
              <a:picLocks noChangeAspect="1"/>
            </p:cNvPicPr>
            <p:nvPr/>
          </p:nvPicPr>
          <p:blipFill rotWithShape="1">
            <a:blip r:embed="rId19">
              <a:extLst>
                <a:ext uri="{28A0092B-C50C-407E-A947-70E740481C1C}">
                  <a14:useLocalDpi xmlns="" xmlns:a14="http://schemas.microsoft.com/office/drawing/2010/main" val="0"/>
                </a:ext>
              </a:extLst>
            </a:blip>
            <a:srcRect t="25389" r="77152" b="14445"/>
            <a:stretch/>
          </p:blipFill>
          <p:spPr>
            <a:xfrm>
              <a:off x="4339907" y="3292892"/>
              <a:ext cx="200807" cy="209650"/>
            </a:xfrm>
            <a:prstGeom prst="rect">
              <a:avLst/>
            </a:prstGeom>
          </p:spPr>
        </p:pic>
      </p:grpSp>
      <p:pic>
        <p:nvPicPr>
          <p:cNvPr id="14" name="Picture 2" descr="C:\Users\prinCo\Desktop\KCC글라스_로고_대지 1.png"/>
          <p:cNvPicPr>
            <a:picLocks noChangeAspect="1" noChangeArrowheads="1"/>
          </p:cNvPicPr>
          <p:nvPr/>
        </p:nvPicPr>
        <p:blipFill>
          <a:blip r:embed="rId61">
            <a:extLst>
              <a:ext uri="{28A0092B-C50C-407E-A947-70E740481C1C}">
                <a14:useLocalDpi xmlns="" xmlns:a14="http://schemas.microsoft.com/office/drawing/2010/main" val="0"/>
              </a:ext>
            </a:extLst>
          </a:blip>
          <a:srcRect/>
          <a:stretch>
            <a:fillRect/>
          </a:stretch>
        </p:blipFill>
        <p:spPr bwMode="auto">
          <a:xfrm>
            <a:off x="8238078" y="4291630"/>
            <a:ext cx="768543" cy="198718"/>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Picture 3" descr="C:\Users\prinCo\Desktop\디아이_로고.png"/>
          <p:cNvPicPr>
            <a:picLocks noChangeAspect="1" noChangeArrowheads="1"/>
          </p:cNvPicPr>
          <p:nvPr/>
        </p:nvPicPr>
        <p:blipFill rotWithShape="1">
          <a:blip r:embed="rId62">
            <a:extLst>
              <a:ext uri="{28A0092B-C50C-407E-A947-70E740481C1C}">
                <a14:useLocalDpi xmlns="" xmlns:a14="http://schemas.microsoft.com/office/drawing/2010/main" val="0"/>
              </a:ext>
            </a:extLst>
          </a:blip>
          <a:srcRect l="2603" t="22823" r="15271" b="20133"/>
          <a:stretch/>
        </p:blipFill>
        <p:spPr bwMode="auto">
          <a:xfrm>
            <a:off x="7154228" y="6017595"/>
            <a:ext cx="716496" cy="27708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7605388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그림 26"/>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59" y="0"/>
            <a:ext cx="10693929" cy="7562102"/>
          </a:xfrm>
          <a:prstGeom prst="rect">
            <a:avLst/>
          </a:prstGeom>
        </p:spPr>
      </p:pic>
      <p:grpSp>
        <p:nvGrpSpPr>
          <p:cNvPr id="3" name="그룹 2"/>
          <p:cNvGrpSpPr/>
          <p:nvPr/>
        </p:nvGrpSpPr>
        <p:grpSpPr>
          <a:xfrm>
            <a:off x="520700" y="400050"/>
            <a:ext cx="772263" cy="395300"/>
            <a:chOff x="520700" y="400050"/>
            <a:chExt cx="772263" cy="395300"/>
          </a:xfrm>
        </p:grpSpPr>
        <p:sp>
          <p:nvSpPr>
            <p:cNvPr id="2" name="TextBox 1"/>
            <p:cNvSpPr txBox="1"/>
            <p:nvPr/>
          </p:nvSpPr>
          <p:spPr>
            <a:xfrm>
              <a:off x="520700" y="549129"/>
              <a:ext cx="772263" cy="246221"/>
            </a:xfrm>
            <a:prstGeom prst="rect">
              <a:avLst/>
            </a:prstGeom>
            <a:noFill/>
          </p:spPr>
          <p:txBody>
            <a:bodyPr wrap="none" lIns="0" tIns="0" rIns="0" bIns="0" rtlCol="0">
              <a:spAutoFit/>
            </a:bodyPr>
            <a:lstStyle>
              <a:defPPr>
                <a:defRPr lang="ko-KR"/>
              </a:defPPr>
              <a:lvl1pPr>
                <a:defRPr sz="1300">
                  <a:ln>
                    <a:solidFill>
                      <a:srgbClr val="005E39">
                        <a:alpha val="0"/>
                      </a:srgbClr>
                    </a:solidFill>
                  </a:ln>
                  <a:solidFill>
                    <a:srgbClr val="005E39"/>
                  </a:solidFill>
                </a:defRPr>
              </a:lvl1pPr>
            </a:lstStyle>
            <a:p>
              <a:pPr fontAlgn="base"/>
              <a:r>
                <a:rPr lang="en-US" altLang="ko-KR" sz="1600" dirty="0" smtClean="0"/>
                <a:t>ADDRESS</a:t>
              </a:r>
              <a:endParaRPr lang="en-US" altLang="ko-KR" sz="1600" dirty="0"/>
            </a:p>
          </p:txBody>
        </p:sp>
        <p:cxnSp>
          <p:nvCxnSpPr>
            <p:cNvPr id="5" name="직선 연결선 4"/>
            <p:cNvCxnSpPr/>
            <p:nvPr/>
          </p:nvCxnSpPr>
          <p:spPr>
            <a:xfrm>
              <a:off x="520700" y="400050"/>
              <a:ext cx="252000" cy="0"/>
            </a:xfrm>
            <a:prstGeom prst="line">
              <a:avLst/>
            </a:prstGeom>
            <a:ln w="28575">
              <a:solidFill>
                <a:srgbClr val="439C66"/>
              </a:solidFill>
            </a:ln>
          </p:spPr>
          <p:style>
            <a:lnRef idx="1">
              <a:schemeClr val="accent1"/>
            </a:lnRef>
            <a:fillRef idx="0">
              <a:schemeClr val="accent1"/>
            </a:fillRef>
            <a:effectRef idx="0">
              <a:schemeClr val="accent1"/>
            </a:effectRef>
            <a:fontRef idx="minor">
              <a:schemeClr val="tx1"/>
            </a:fontRef>
          </p:style>
        </p:cxnSp>
      </p:grpSp>
      <p:grpSp>
        <p:nvGrpSpPr>
          <p:cNvPr id="63" name="그룹 62"/>
          <p:cNvGrpSpPr/>
          <p:nvPr/>
        </p:nvGrpSpPr>
        <p:grpSpPr>
          <a:xfrm>
            <a:off x="520699" y="5667054"/>
            <a:ext cx="1982013" cy="1361127"/>
            <a:chOff x="520699" y="2479118"/>
            <a:chExt cx="1982013" cy="1361127"/>
          </a:xfrm>
        </p:grpSpPr>
        <p:sp>
          <p:nvSpPr>
            <p:cNvPr id="8" name="TextBox 7"/>
            <p:cNvSpPr txBox="1"/>
            <p:nvPr/>
          </p:nvSpPr>
          <p:spPr>
            <a:xfrm>
              <a:off x="913773" y="2529946"/>
              <a:ext cx="856004" cy="169277"/>
            </a:xfrm>
            <a:prstGeom prst="rect">
              <a:avLst/>
            </a:prstGeom>
            <a:noFill/>
          </p:spPr>
          <p:txBody>
            <a:bodyPr wrap="none" lIns="0" tIns="0" rIns="0" bIns="0" rtlCol="0">
              <a:spAutoFit/>
            </a:bodyPr>
            <a:lstStyle/>
            <a:p>
              <a:pPr lvl="0" fontAlgn="base" latinLnBrk="0"/>
              <a:r>
                <a:rPr lang="en-US" altLang="ko-KR" sz="1100" dirty="0">
                  <a:ln>
                    <a:solidFill>
                      <a:schemeClr val="accent1">
                        <a:shade val="50000"/>
                        <a:alpha val="0"/>
                      </a:schemeClr>
                    </a:solidFill>
                  </a:ln>
                  <a:solidFill>
                    <a:schemeClr val="tx1">
                      <a:lumMod val="85000"/>
                      <a:lumOff val="15000"/>
                    </a:schemeClr>
                  </a:solidFill>
                  <a:latin typeface="+mj-lt"/>
                </a:rPr>
                <a:t>02. 6203. </a:t>
              </a:r>
              <a:r>
                <a:rPr lang="en-US" altLang="ko-KR" sz="1100" dirty="0" smtClean="0">
                  <a:ln>
                    <a:solidFill>
                      <a:schemeClr val="accent1">
                        <a:shade val="50000"/>
                        <a:alpha val="0"/>
                      </a:schemeClr>
                    </a:solidFill>
                  </a:ln>
                  <a:solidFill>
                    <a:schemeClr val="tx1">
                      <a:lumMod val="85000"/>
                      <a:lumOff val="15000"/>
                    </a:schemeClr>
                  </a:solidFill>
                  <a:latin typeface="+mj-lt"/>
                </a:rPr>
                <a:t>2001</a:t>
              </a:r>
              <a:endParaRPr lang="en-US" altLang="ko-KR" sz="1100" dirty="0">
                <a:ln>
                  <a:solidFill>
                    <a:schemeClr val="accent1">
                      <a:shade val="50000"/>
                      <a:alpha val="0"/>
                    </a:schemeClr>
                  </a:solidFill>
                </a:ln>
                <a:solidFill>
                  <a:schemeClr val="tx1">
                    <a:lumMod val="85000"/>
                    <a:lumOff val="15000"/>
                  </a:schemeClr>
                </a:solidFill>
                <a:latin typeface="+mj-lt"/>
              </a:endParaRPr>
            </a:p>
          </p:txBody>
        </p:sp>
        <p:grpSp>
          <p:nvGrpSpPr>
            <p:cNvPr id="21" name="그룹 20"/>
            <p:cNvGrpSpPr/>
            <p:nvPr/>
          </p:nvGrpSpPr>
          <p:grpSpPr>
            <a:xfrm>
              <a:off x="520699" y="2479118"/>
              <a:ext cx="270933" cy="270933"/>
              <a:chOff x="5771093" y="1345150"/>
              <a:chExt cx="207430" cy="207430"/>
            </a:xfrm>
          </p:grpSpPr>
          <p:sp>
            <p:nvSpPr>
              <p:cNvPr id="15" name="직사각형 14"/>
              <p:cNvSpPr/>
              <p:nvPr/>
            </p:nvSpPr>
            <p:spPr>
              <a:xfrm>
                <a:off x="5771093" y="1345150"/>
                <a:ext cx="207430" cy="20743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1">
                        <a:shade val="50000"/>
                        <a:alpha val="0"/>
                      </a:schemeClr>
                    </a:solidFill>
                  </a:ln>
                  <a:solidFill>
                    <a:schemeClr val="tx1">
                      <a:lumMod val="85000"/>
                      <a:lumOff val="15000"/>
                    </a:schemeClr>
                  </a:solidFill>
                </a:endParaRPr>
              </a:p>
            </p:txBody>
          </p:sp>
          <p:pic>
            <p:nvPicPr>
              <p:cNvPr id="10" name="그림 9"/>
              <p:cNvPicPr>
                <a:picLocks noChangeAspect="1"/>
              </p:cNvPicPr>
              <p:nvPr/>
            </p:nvPicPr>
            <p:blipFill>
              <a:blip r:embed="rId3">
                <a:duotone>
                  <a:schemeClr val="accent4">
                    <a:shade val="45000"/>
                    <a:satMod val="135000"/>
                  </a:schemeClr>
                  <a:prstClr val="white"/>
                </a:duotone>
                <a:extLst>
                  <a:ext uri="{BEBA8EAE-BF5A-486C-A8C5-ECC9F3942E4B}">
                    <a14:imgProps xmlns="" xmlns:a14="http://schemas.microsoft.com/office/drawing/2010/main">
                      <a14:imgLayer r:embed="rId4">
                        <a14:imgEffect>
                          <a14:artisticCrisscrossEtching/>
                        </a14:imgEffect>
                      </a14:imgLayer>
                    </a14:imgProps>
                  </a:ext>
                  <a:ext uri="{28A0092B-C50C-407E-A947-70E740481C1C}">
                    <a14:useLocalDpi xmlns="" xmlns:a14="http://schemas.microsoft.com/office/drawing/2010/main" val="0"/>
                  </a:ext>
                </a:extLst>
              </a:blip>
              <a:stretch>
                <a:fillRect/>
              </a:stretch>
            </p:blipFill>
            <p:spPr>
              <a:xfrm>
                <a:off x="5810647" y="1384704"/>
                <a:ext cx="128322" cy="128322"/>
              </a:xfrm>
              <a:prstGeom prst="rect">
                <a:avLst/>
              </a:prstGeom>
            </p:spPr>
          </p:pic>
        </p:grpSp>
        <p:sp>
          <p:nvSpPr>
            <p:cNvPr id="12" name="TextBox 11"/>
            <p:cNvSpPr txBox="1"/>
            <p:nvPr/>
          </p:nvSpPr>
          <p:spPr>
            <a:xfrm>
              <a:off x="914136" y="3256742"/>
              <a:ext cx="1588576" cy="169277"/>
            </a:xfrm>
            <a:prstGeom prst="rect">
              <a:avLst/>
            </a:prstGeom>
            <a:noFill/>
          </p:spPr>
          <p:txBody>
            <a:bodyPr wrap="none" lIns="0" tIns="0" rIns="0" bIns="0" rtlCol="0">
              <a:spAutoFit/>
            </a:bodyPr>
            <a:lstStyle/>
            <a:p>
              <a:pPr lvl="0" fontAlgn="base" latinLnBrk="0"/>
              <a:r>
                <a:rPr lang="en-US" altLang="ko-KR" sz="1100" dirty="0" smtClean="0">
                  <a:ln>
                    <a:solidFill>
                      <a:schemeClr val="accent1">
                        <a:shade val="50000"/>
                        <a:alpha val="0"/>
                      </a:schemeClr>
                    </a:solidFill>
                  </a:ln>
                  <a:solidFill>
                    <a:schemeClr val="tx1">
                      <a:lumMod val="85000"/>
                      <a:lumOff val="15000"/>
                    </a:schemeClr>
                  </a:solidFill>
                  <a:latin typeface="+mj-lt"/>
                </a:rPr>
                <a:t>recruit@huntersgroup.co.kr</a:t>
              </a:r>
              <a:endParaRPr lang="en-US" altLang="ko-KR" sz="1100" dirty="0">
                <a:ln>
                  <a:solidFill>
                    <a:schemeClr val="accent1">
                      <a:shade val="50000"/>
                      <a:alpha val="0"/>
                    </a:schemeClr>
                  </a:solidFill>
                </a:ln>
                <a:solidFill>
                  <a:schemeClr val="tx1">
                    <a:lumMod val="85000"/>
                    <a:lumOff val="15000"/>
                  </a:schemeClr>
                </a:solidFill>
                <a:latin typeface="+mj-lt"/>
              </a:endParaRPr>
            </a:p>
          </p:txBody>
        </p:sp>
        <p:grpSp>
          <p:nvGrpSpPr>
            <p:cNvPr id="23" name="그룹 22"/>
            <p:cNvGrpSpPr/>
            <p:nvPr/>
          </p:nvGrpSpPr>
          <p:grpSpPr>
            <a:xfrm>
              <a:off x="520699" y="3205914"/>
              <a:ext cx="270933" cy="270933"/>
              <a:chOff x="7847012" y="1345150"/>
              <a:chExt cx="207430" cy="207430"/>
            </a:xfrm>
          </p:grpSpPr>
          <p:sp>
            <p:nvSpPr>
              <p:cNvPr id="17" name="직사각형 16"/>
              <p:cNvSpPr/>
              <p:nvPr/>
            </p:nvSpPr>
            <p:spPr>
              <a:xfrm>
                <a:off x="7847012" y="1345150"/>
                <a:ext cx="207430" cy="20743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1">
                        <a:shade val="50000"/>
                        <a:alpha val="0"/>
                      </a:schemeClr>
                    </a:solidFill>
                  </a:ln>
                  <a:solidFill>
                    <a:schemeClr val="tx1">
                      <a:lumMod val="85000"/>
                      <a:lumOff val="15000"/>
                    </a:schemeClr>
                  </a:solidFill>
                </a:endParaRPr>
              </a:p>
            </p:txBody>
          </p:sp>
          <p:pic>
            <p:nvPicPr>
              <p:cNvPr id="13" name="그림 12"/>
              <p:cNvPicPr>
                <a:picLocks noChangeAspect="1"/>
              </p:cNvPicPr>
              <p:nvPr/>
            </p:nvPicPr>
            <p:blipFill>
              <a:blip r:embed="rId5">
                <a:duotone>
                  <a:schemeClr val="accent4">
                    <a:shade val="45000"/>
                    <a:satMod val="135000"/>
                  </a:schemeClr>
                  <a:prstClr val="white"/>
                </a:duotone>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tretch>
                <a:fillRect/>
              </a:stretch>
            </p:blipFill>
            <p:spPr>
              <a:xfrm>
                <a:off x="7886566" y="1384704"/>
                <a:ext cx="128322" cy="128322"/>
              </a:xfrm>
              <a:prstGeom prst="rect">
                <a:avLst/>
              </a:prstGeom>
            </p:spPr>
          </p:pic>
        </p:grpSp>
        <p:grpSp>
          <p:nvGrpSpPr>
            <p:cNvPr id="22" name="그룹 21"/>
            <p:cNvGrpSpPr/>
            <p:nvPr/>
          </p:nvGrpSpPr>
          <p:grpSpPr>
            <a:xfrm>
              <a:off x="520699" y="2842516"/>
              <a:ext cx="270933" cy="270933"/>
              <a:chOff x="5771093" y="1650479"/>
              <a:chExt cx="207430" cy="207430"/>
            </a:xfrm>
          </p:grpSpPr>
          <p:sp>
            <p:nvSpPr>
              <p:cNvPr id="16" name="직사각형 15"/>
              <p:cNvSpPr/>
              <p:nvPr/>
            </p:nvSpPr>
            <p:spPr>
              <a:xfrm>
                <a:off x="5771093" y="1650479"/>
                <a:ext cx="207430" cy="20743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1">
                        <a:shade val="50000"/>
                        <a:alpha val="0"/>
                      </a:schemeClr>
                    </a:solidFill>
                  </a:ln>
                  <a:solidFill>
                    <a:schemeClr val="tx1">
                      <a:lumMod val="85000"/>
                      <a:lumOff val="15000"/>
                    </a:schemeClr>
                  </a:solidFill>
                </a:endParaRPr>
              </a:p>
            </p:txBody>
          </p:sp>
          <p:pic>
            <p:nvPicPr>
              <p:cNvPr id="9" name="그림 8"/>
              <p:cNvPicPr>
                <a:picLocks noChangeAspect="1"/>
              </p:cNvPicPr>
              <p:nvPr/>
            </p:nvPicPr>
            <p:blipFill>
              <a:blip r:embed="rId7">
                <a:duotone>
                  <a:schemeClr val="accent4">
                    <a:shade val="45000"/>
                    <a:satMod val="135000"/>
                  </a:schemeClr>
                  <a:prstClr val="white"/>
                </a:duotone>
                <a:extLst>
                  <a:ext uri="{BEBA8EAE-BF5A-486C-A8C5-ECC9F3942E4B}">
                    <a14:imgProps xmlns="" xmlns:a14="http://schemas.microsoft.com/office/drawing/2010/main">
                      <a14:imgLayer r:embed="rId8">
                        <a14:imgEffect>
                          <a14:artisticCrisscrossEtching/>
                        </a14:imgEffect>
                      </a14:imgLayer>
                    </a14:imgProps>
                  </a:ext>
                  <a:ext uri="{28A0092B-C50C-407E-A947-70E740481C1C}">
                    <a14:useLocalDpi xmlns="" xmlns:a14="http://schemas.microsoft.com/office/drawing/2010/main" val="0"/>
                  </a:ext>
                </a:extLst>
              </a:blip>
              <a:stretch>
                <a:fillRect/>
              </a:stretch>
            </p:blipFill>
            <p:spPr>
              <a:xfrm>
                <a:off x="5810647" y="1690033"/>
                <a:ext cx="128322" cy="128322"/>
              </a:xfrm>
              <a:prstGeom prst="rect">
                <a:avLst/>
              </a:prstGeom>
            </p:spPr>
          </p:pic>
        </p:grpSp>
        <p:sp>
          <p:nvSpPr>
            <p:cNvPr id="19" name="TextBox 18"/>
            <p:cNvSpPr txBox="1"/>
            <p:nvPr/>
          </p:nvSpPr>
          <p:spPr>
            <a:xfrm>
              <a:off x="913773" y="2893344"/>
              <a:ext cx="856004" cy="169277"/>
            </a:xfrm>
            <a:prstGeom prst="rect">
              <a:avLst/>
            </a:prstGeom>
            <a:noFill/>
          </p:spPr>
          <p:txBody>
            <a:bodyPr wrap="none" lIns="0" tIns="0" rIns="0" bIns="0" rtlCol="0">
              <a:spAutoFit/>
            </a:bodyPr>
            <a:lstStyle/>
            <a:p>
              <a:pPr lvl="0" fontAlgn="base" latinLnBrk="0"/>
              <a:r>
                <a:rPr lang="en-US" altLang="ko-KR" sz="1100" dirty="0" smtClean="0">
                  <a:ln>
                    <a:solidFill>
                      <a:schemeClr val="accent1">
                        <a:shade val="50000"/>
                        <a:alpha val="0"/>
                      </a:schemeClr>
                    </a:solidFill>
                  </a:ln>
                  <a:solidFill>
                    <a:schemeClr val="tx1">
                      <a:lumMod val="85000"/>
                      <a:lumOff val="15000"/>
                    </a:schemeClr>
                  </a:solidFill>
                  <a:latin typeface="+mj-lt"/>
                </a:rPr>
                <a:t>02</a:t>
              </a:r>
              <a:r>
                <a:rPr lang="en-US" altLang="ko-KR" sz="1100" dirty="0">
                  <a:ln>
                    <a:solidFill>
                      <a:schemeClr val="accent1">
                        <a:shade val="50000"/>
                        <a:alpha val="0"/>
                      </a:schemeClr>
                    </a:solidFill>
                  </a:ln>
                  <a:solidFill>
                    <a:schemeClr val="tx1">
                      <a:lumMod val="85000"/>
                      <a:lumOff val="15000"/>
                    </a:schemeClr>
                  </a:solidFill>
                  <a:latin typeface="+mj-lt"/>
                </a:rPr>
                <a:t>. 6203. </a:t>
              </a:r>
              <a:r>
                <a:rPr lang="en-US" altLang="ko-KR" sz="1100" dirty="0" smtClean="0">
                  <a:ln>
                    <a:solidFill>
                      <a:schemeClr val="accent1">
                        <a:shade val="50000"/>
                        <a:alpha val="0"/>
                      </a:schemeClr>
                    </a:solidFill>
                  </a:ln>
                  <a:solidFill>
                    <a:schemeClr val="tx1">
                      <a:lumMod val="85000"/>
                      <a:lumOff val="15000"/>
                    </a:schemeClr>
                  </a:solidFill>
                  <a:latin typeface="+mj-lt"/>
                </a:rPr>
                <a:t>2008</a:t>
              </a:r>
              <a:endParaRPr lang="en-US" altLang="ko-KR" sz="1100" dirty="0">
                <a:ln>
                  <a:solidFill>
                    <a:schemeClr val="accent1">
                      <a:shade val="50000"/>
                      <a:alpha val="0"/>
                    </a:schemeClr>
                  </a:solidFill>
                </a:ln>
                <a:solidFill>
                  <a:schemeClr val="tx1">
                    <a:lumMod val="85000"/>
                    <a:lumOff val="15000"/>
                  </a:schemeClr>
                </a:solidFill>
                <a:latin typeface="+mj-lt"/>
              </a:endParaRPr>
            </a:p>
          </p:txBody>
        </p:sp>
        <p:grpSp>
          <p:nvGrpSpPr>
            <p:cNvPr id="24" name="그룹 23"/>
            <p:cNvGrpSpPr/>
            <p:nvPr/>
          </p:nvGrpSpPr>
          <p:grpSpPr>
            <a:xfrm>
              <a:off x="520699" y="3569312"/>
              <a:ext cx="270933" cy="270933"/>
              <a:chOff x="7847012" y="1650479"/>
              <a:chExt cx="207430" cy="207430"/>
            </a:xfrm>
          </p:grpSpPr>
          <p:sp>
            <p:nvSpPr>
              <p:cNvPr id="18" name="직사각형 17"/>
              <p:cNvSpPr/>
              <p:nvPr/>
            </p:nvSpPr>
            <p:spPr>
              <a:xfrm>
                <a:off x="7847012" y="1650479"/>
                <a:ext cx="207430" cy="207430"/>
              </a:xfrm>
              <a:prstGeom prst="rect">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accent1">
                        <a:shade val="50000"/>
                        <a:alpha val="0"/>
                      </a:schemeClr>
                    </a:solidFill>
                  </a:ln>
                  <a:solidFill>
                    <a:schemeClr val="tx1">
                      <a:lumMod val="85000"/>
                      <a:lumOff val="15000"/>
                    </a:schemeClr>
                  </a:solidFill>
                </a:endParaRPr>
              </a:p>
            </p:txBody>
          </p:sp>
          <p:pic>
            <p:nvPicPr>
              <p:cNvPr id="14" name="그림 13"/>
              <p:cNvPicPr>
                <a:picLocks noChangeAspect="1"/>
              </p:cNvPicPr>
              <p:nvPr/>
            </p:nvPicPr>
            <p:blipFill>
              <a:blip r:embed="rId9">
                <a:duotone>
                  <a:schemeClr val="accent4">
                    <a:shade val="45000"/>
                    <a:satMod val="135000"/>
                  </a:schemeClr>
                  <a:prstClr val="white"/>
                </a:duotone>
                <a:extLst>
                  <a:ext uri="{BEBA8EAE-BF5A-486C-A8C5-ECC9F3942E4B}">
                    <a14:imgProps xmlns="" xmlns:a14="http://schemas.microsoft.com/office/drawing/2010/main">
                      <a14:imgLayer r:embed="rId10">
                        <a14:imgEffect>
                          <a14:artisticCrisscrossEtching/>
                        </a14:imgEffect>
                      </a14:imgLayer>
                    </a14:imgProps>
                  </a:ext>
                  <a:ext uri="{28A0092B-C50C-407E-A947-70E740481C1C}">
                    <a14:useLocalDpi xmlns="" xmlns:a14="http://schemas.microsoft.com/office/drawing/2010/main" val="0"/>
                  </a:ext>
                </a:extLst>
              </a:blip>
              <a:stretch>
                <a:fillRect/>
              </a:stretch>
            </p:blipFill>
            <p:spPr>
              <a:xfrm>
                <a:off x="7886566" y="1690033"/>
                <a:ext cx="128322" cy="128322"/>
              </a:xfrm>
              <a:prstGeom prst="rect">
                <a:avLst/>
              </a:prstGeom>
            </p:spPr>
          </p:pic>
        </p:grpSp>
        <p:sp>
          <p:nvSpPr>
            <p:cNvPr id="20" name="TextBox 19"/>
            <p:cNvSpPr txBox="1"/>
            <p:nvPr/>
          </p:nvSpPr>
          <p:spPr>
            <a:xfrm>
              <a:off x="914136" y="3620140"/>
              <a:ext cx="1417055" cy="169277"/>
            </a:xfrm>
            <a:prstGeom prst="rect">
              <a:avLst/>
            </a:prstGeom>
            <a:noFill/>
          </p:spPr>
          <p:txBody>
            <a:bodyPr wrap="none" lIns="0" tIns="0" rIns="0" bIns="0" rtlCol="0">
              <a:spAutoFit/>
            </a:bodyPr>
            <a:lstStyle/>
            <a:p>
              <a:pPr lvl="0" fontAlgn="base" latinLnBrk="0"/>
              <a:r>
                <a:rPr lang="en-US" altLang="ko-KR" sz="1100" dirty="0" smtClean="0">
                  <a:ln>
                    <a:solidFill>
                      <a:schemeClr val="accent1">
                        <a:shade val="50000"/>
                        <a:alpha val="0"/>
                      </a:schemeClr>
                    </a:solidFill>
                  </a:ln>
                  <a:solidFill>
                    <a:schemeClr val="tx1">
                      <a:lumMod val="85000"/>
                      <a:lumOff val="15000"/>
                    </a:schemeClr>
                  </a:solidFill>
                  <a:latin typeface="+mj-lt"/>
                </a:rPr>
                <a:t>www.huntersgroup.co.kr</a:t>
              </a:r>
              <a:endParaRPr lang="en-US" altLang="ko-KR" sz="1100" dirty="0">
                <a:ln>
                  <a:solidFill>
                    <a:schemeClr val="accent1">
                      <a:shade val="50000"/>
                      <a:alpha val="0"/>
                    </a:schemeClr>
                  </a:solidFill>
                </a:ln>
                <a:solidFill>
                  <a:schemeClr val="tx1">
                    <a:lumMod val="85000"/>
                    <a:lumOff val="15000"/>
                  </a:schemeClr>
                </a:solidFill>
                <a:latin typeface="+mj-lt"/>
              </a:endParaRPr>
            </a:p>
          </p:txBody>
        </p:sp>
      </p:grpSp>
      <p:grpSp>
        <p:nvGrpSpPr>
          <p:cNvPr id="11" name="그룹 10"/>
          <p:cNvGrpSpPr/>
          <p:nvPr/>
        </p:nvGrpSpPr>
        <p:grpSpPr>
          <a:xfrm>
            <a:off x="520700" y="4266547"/>
            <a:ext cx="9646847" cy="1916909"/>
            <a:chOff x="520700" y="4266547"/>
            <a:chExt cx="9646847" cy="1916909"/>
          </a:xfrm>
        </p:grpSpPr>
        <p:sp>
          <p:nvSpPr>
            <p:cNvPr id="4" name="직사각형 3"/>
            <p:cNvSpPr/>
            <p:nvPr/>
          </p:nvSpPr>
          <p:spPr>
            <a:xfrm>
              <a:off x="541020" y="4266547"/>
              <a:ext cx="4680000" cy="557076"/>
            </a:xfrm>
            <a:prstGeom prst="rect">
              <a:avLst/>
            </a:prstGeom>
          </p:spPr>
          <p:txBody>
            <a:bodyPr lIns="0" tIns="0" rIns="0" bIns="0">
              <a:spAutoFit/>
            </a:bodyPr>
            <a:lstStyle/>
            <a:p>
              <a:pPr fontAlgn="base" latinLnBrk="0">
                <a:lnSpc>
                  <a:spcPct val="130000"/>
                </a:lnSpc>
                <a:spcAft>
                  <a:spcPts val="600"/>
                </a:spcAft>
              </a:pPr>
              <a:r>
                <a:rPr lang="ko-KR" altLang="en-US" sz="130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서울시 </a:t>
              </a:r>
              <a:r>
                <a:rPr lang="ko-KR" altLang="en-US" sz="13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강남구 테헤란로 </a:t>
              </a:r>
              <a:r>
                <a:rPr lang="en-US" altLang="ko-KR" sz="130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311, </a:t>
              </a:r>
              <a:r>
                <a:rPr lang="ko-KR" altLang="en-US" sz="13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아남타워 </a:t>
              </a:r>
              <a:r>
                <a:rPr lang="en-US" altLang="ko-KR" sz="13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12</a:t>
              </a:r>
              <a:r>
                <a:rPr lang="ko-KR" altLang="en-US" sz="130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층 </a:t>
              </a:r>
              <a:r>
                <a:rPr lang="en-US" altLang="ko-KR" sz="90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1208</a:t>
              </a:r>
              <a:r>
                <a:rPr lang="ko-KR" altLang="en-US" sz="900" dirty="0" smtClean="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rPr>
                <a:t>호</a:t>
              </a:r>
              <a:endParaRPr lang="ko-KR" altLang="en-US" sz="1300" dirty="0">
                <a:ln>
                  <a:solidFill>
                    <a:schemeClr val="accent1">
                      <a:shade val="50000"/>
                      <a:alpha val="0"/>
                    </a:schemeClr>
                  </a:solidFill>
                </a:ln>
                <a:solidFill>
                  <a:srgbClr val="005E39"/>
                </a:solidFill>
                <a:latin typeface="나눔고딕" panose="020D0604000000000000" pitchFamily="50" charset="-127"/>
                <a:ea typeface="나눔고딕" panose="020D0604000000000000" pitchFamily="50" charset="-127"/>
                <a:cs typeface="Leelawadee" panose="020B0502040204020203" pitchFamily="34" charset="-34"/>
              </a:endParaRPr>
            </a:p>
            <a:p>
              <a:pPr fontAlgn="base" latinLnBrk="0">
                <a:lnSpc>
                  <a:spcPct val="130000"/>
                </a:lnSpc>
                <a:spcAft>
                  <a:spcPts val="600"/>
                </a:spcAft>
              </a:pPr>
              <a:r>
                <a:rPr lang="en-US" altLang="ko-KR" sz="1100" dirty="0">
                  <a:ln>
                    <a:solidFill>
                      <a:schemeClr val="accent1">
                        <a:shade val="50000"/>
                        <a:alpha val="0"/>
                      </a:schemeClr>
                    </a:solidFill>
                  </a:ln>
                  <a:solidFill>
                    <a:schemeClr val="tx1">
                      <a:lumMod val="85000"/>
                      <a:lumOff val="15000"/>
                    </a:schemeClr>
                  </a:solidFill>
                  <a:latin typeface="+mj-lt"/>
                </a:rPr>
                <a:t>Anam Tower 12F, Teheran-ro 311,Gangnam </a:t>
              </a:r>
              <a:r>
                <a:rPr lang="en-US" altLang="ko-KR" sz="1100" dirty="0" smtClean="0">
                  <a:ln>
                    <a:solidFill>
                      <a:schemeClr val="accent1">
                        <a:shade val="50000"/>
                        <a:alpha val="0"/>
                      </a:schemeClr>
                    </a:solidFill>
                  </a:ln>
                  <a:solidFill>
                    <a:schemeClr val="tx1">
                      <a:lumMod val="85000"/>
                      <a:lumOff val="15000"/>
                    </a:schemeClr>
                  </a:solidFill>
                  <a:latin typeface="+mj-lt"/>
                </a:rPr>
                <a:t>gu, Seoul, Korea</a:t>
              </a:r>
              <a:endParaRPr lang="ko-KR" altLang="en-US" sz="1100" dirty="0">
                <a:ln>
                  <a:solidFill>
                    <a:schemeClr val="accent1">
                      <a:shade val="50000"/>
                      <a:alpha val="0"/>
                    </a:schemeClr>
                  </a:solidFill>
                </a:ln>
                <a:solidFill>
                  <a:schemeClr val="tx1">
                    <a:lumMod val="85000"/>
                    <a:lumOff val="15000"/>
                  </a:schemeClr>
                </a:solidFill>
                <a:latin typeface="+mj-lt"/>
              </a:endParaRPr>
            </a:p>
          </p:txBody>
        </p:sp>
        <p:grpSp>
          <p:nvGrpSpPr>
            <p:cNvPr id="69" name="그룹 68"/>
            <p:cNvGrpSpPr/>
            <p:nvPr/>
          </p:nvGrpSpPr>
          <p:grpSpPr>
            <a:xfrm>
              <a:off x="520700" y="4419456"/>
              <a:ext cx="9646847" cy="1764000"/>
              <a:chOff x="520700" y="1532696"/>
              <a:chExt cx="9646847" cy="1764000"/>
            </a:xfrm>
          </p:grpSpPr>
          <p:sp>
            <p:nvSpPr>
              <p:cNvPr id="7" name="모서리가 둥근 직사각형 6"/>
              <p:cNvSpPr/>
              <p:nvPr/>
            </p:nvSpPr>
            <p:spPr>
              <a:xfrm>
                <a:off x="520700" y="2324696"/>
                <a:ext cx="9646847" cy="180000"/>
              </a:xfrm>
              <a:prstGeom prst="roundRect">
                <a:avLst>
                  <a:gd name="adj" fmla="val 5000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0" name="모서리가 둥근 직사각형 29"/>
              <p:cNvSpPr/>
              <p:nvPr/>
            </p:nvSpPr>
            <p:spPr>
              <a:xfrm rot="5400000">
                <a:off x="8432107" y="2324696"/>
                <a:ext cx="1764000" cy="180000"/>
              </a:xfrm>
              <a:prstGeom prst="roundRect">
                <a:avLst>
                  <a:gd name="adj" fmla="val 5000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25" name="직선 화살표 연결선 24"/>
              <p:cNvCxnSpPr/>
              <p:nvPr/>
            </p:nvCxnSpPr>
            <p:spPr>
              <a:xfrm flipH="1">
                <a:off x="4347633" y="2414696"/>
                <a:ext cx="4733421" cy="0"/>
              </a:xfrm>
              <a:prstGeom prst="straightConnector1">
                <a:avLst/>
              </a:prstGeom>
              <a:ln w="15875">
                <a:solidFill>
                  <a:srgbClr val="005E39"/>
                </a:solidFill>
                <a:prstDash val="sysDash"/>
                <a:tailEnd type="none"/>
              </a:ln>
            </p:spPr>
            <p:style>
              <a:lnRef idx="1">
                <a:schemeClr val="accent1"/>
              </a:lnRef>
              <a:fillRef idx="0">
                <a:schemeClr val="accent1"/>
              </a:fillRef>
              <a:effectRef idx="0">
                <a:schemeClr val="accent1"/>
              </a:effectRef>
              <a:fontRef idx="minor">
                <a:schemeClr val="tx1"/>
              </a:fontRef>
            </p:style>
          </p:cxnSp>
        </p:grpSp>
        <p:sp>
          <p:nvSpPr>
            <p:cNvPr id="31" name="타원 30"/>
            <p:cNvSpPr/>
            <p:nvPr/>
          </p:nvSpPr>
          <p:spPr>
            <a:xfrm>
              <a:off x="9125983" y="5119015"/>
              <a:ext cx="376250" cy="376250"/>
            </a:xfrm>
            <a:prstGeom prst="ellipse">
              <a:avLst/>
            </a:prstGeom>
            <a:solidFill>
              <a:schemeClr val="bg1"/>
            </a:solidFill>
            <a:ln w="44450">
              <a:gradFill>
                <a:gsLst>
                  <a:gs pos="50000">
                    <a:schemeClr val="accent4"/>
                  </a:gs>
                  <a:gs pos="50000">
                    <a:srgbClr val="1CA02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fontAlgn="base" latinLnBrk="0"/>
              <a:r>
                <a:rPr lang="ko-KR" altLang="en-US" sz="800" b="1"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선릉역</a:t>
              </a:r>
              <a:endParaRPr lang="ko-KR" altLang="en-US" sz="800" b="1"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p:txBody>
        </p:sp>
        <p:grpSp>
          <p:nvGrpSpPr>
            <p:cNvPr id="36" name="그룹 35"/>
            <p:cNvGrpSpPr/>
            <p:nvPr/>
          </p:nvGrpSpPr>
          <p:grpSpPr>
            <a:xfrm>
              <a:off x="3956253" y="4632184"/>
              <a:ext cx="730969" cy="983566"/>
              <a:chOff x="4705000" y="4216401"/>
              <a:chExt cx="730969" cy="983566"/>
            </a:xfrm>
          </p:grpSpPr>
          <p:sp>
            <p:nvSpPr>
              <p:cNvPr id="44" name="TextBox 43"/>
              <p:cNvSpPr txBox="1"/>
              <p:nvPr/>
            </p:nvSpPr>
            <p:spPr>
              <a:xfrm>
                <a:off x="4705000" y="5030690"/>
                <a:ext cx="730969" cy="169277"/>
              </a:xfrm>
              <a:prstGeom prst="rect">
                <a:avLst/>
              </a:prstGeom>
              <a:noFill/>
            </p:spPr>
            <p:txBody>
              <a:bodyPr wrap="none" lIns="0" tIns="0" rIns="0" bIns="0" rtlCol="0">
                <a:spAutoFit/>
              </a:bodyPr>
              <a:lstStyle/>
              <a:p>
                <a:pPr algn="ctr"/>
                <a:r>
                  <a:rPr lang="en-US" altLang="ko-KR" sz="1100" dirty="0">
                    <a:ln>
                      <a:solidFill>
                        <a:schemeClr val="accent1">
                          <a:shade val="50000"/>
                          <a:alpha val="0"/>
                        </a:schemeClr>
                      </a:solidFill>
                    </a:ln>
                    <a:solidFill>
                      <a:srgbClr val="005E39"/>
                    </a:solidFill>
                    <a:ea typeface="나눔고딕" panose="020D0604000000000000" pitchFamily="50" charset="-127"/>
                    <a:cs typeface="Leelawadee" panose="020B0502040204020203" pitchFamily="34" charset="-34"/>
                  </a:rPr>
                  <a:t>Anam Tower</a:t>
                </a:r>
                <a:endParaRPr lang="ko-KR" altLang="en-US" sz="1100" dirty="0">
                  <a:ln>
                    <a:solidFill>
                      <a:schemeClr val="accent1">
                        <a:shade val="50000"/>
                        <a:alpha val="0"/>
                      </a:schemeClr>
                    </a:solidFill>
                  </a:ln>
                  <a:solidFill>
                    <a:srgbClr val="005E39"/>
                  </a:solidFill>
                  <a:ea typeface="나눔고딕" panose="020D0604000000000000" pitchFamily="50" charset="-127"/>
                  <a:cs typeface="Leelawadee" panose="020B0502040204020203" pitchFamily="34" charset="-34"/>
                </a:endParaRPr>
              </a:p>
            </p:txBody>
          </p:sp>
          <p:grpSp>
            <p:nvGrpSpPr>
              <p:cNvPr id="35" name="그룹 34"/>
              <p:cNvGrpSpPr/>
              <p:nvPr/>
            </p:nvGrpSpPr>
            <p:grpSpPr>
              <a:xfrm>
                <a:off x="4822379" y="4216401"/>
                <a:ext cx="496208" cy="496208"/>
                <a:chOff x="4822379" y="4216401"/>
                <a:chExt cx="496208" cy="496208"/>
              </a:xfrm>
            </p:grpSpPr>
            <p:grpSp>
              <p:nvGrpSpPr>
                <p:cNvPr id="43" name="그룹 42"/>
                <p:cNvGrpSpPr/>
                <p:nvPr/>
              </p:nvGrpSpPr>
              <p:grpSpPr>
                <a:xfrm>
                  <a:off x="4822379" y="4216401"/>
                  <a:ext cx="496208" cy="496208"/>
                  <a:chOff x="4140200" y="3403600"/>
                  <a:chExt cx="321733" cy="321733"/>
                </a:xfrm>
              </p:grpSpPr>
              <p:sp>
                <p:nvSpPr>
                  <p:cNvPr id="41" name="눈물 방울 40"/>
                  <p:cNvSpPr/>
                  <p:nvPr/>
                </p:nvSpPr>
                <p:spPr>
                  <a:xfrm rot="8100000">
                    <a:off x="4140200" y="3403600"/>
                    <a:ext cx="321733" cy="321733"/>
                  </a:xfrm>
                  <a:prstGeom prst="teardrop">
                    <a:avLst>
                      <a:gd name="adj" fmla="val 122330"/>
                    </a:avLst>
                  </a:prstGeom>
                  <a:solidFill>
                    <a:srgbClr val="005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2" name="타원 41"/>
                  <p:cNvSpPr/>
                  <p:nvPr/>
                </p:nvSpPr>
                <p:spPr>
                  <a:xfrm>
                    <a:off x="4181662" y="3438713"/>
                    <a:ext cx="238810" cy="238810"/>
                  </a:xfrm>
                  <a:prstGeom prst="ellipse">
                    <a:avLst/>
                  </a:prstGeom>
                  <a:solidFill>
                    <a:schemeClr val="bg1"/>
                  </a:solidFill>
                  <a:ln>
                    <a:solidFill>
                      <a:srgbClr val="439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pic>
              <p:nvPicPr>
                <p:cNvPr id="33" name="그림 32"/>
                <p:cNvPicPr>
                  <a:picLocks noChangeAspect="1"/>
                </p:cNvPicPr>
                <p:nvPr/>
              </p:nvPicPr>
              <p:blipFill rotWithShape="1">
                <a:blip r:embed="rId11">
                  <a:extLst>
                    <a:ext uri="{28A0092B-C50C-407E-A947-70E740481C1C}">
                      <a14:useLocalDpi xmlns="" xmlns:a14="http://schemas.microsoft.com/office/drawing/2010/main" val="0"/>
                    </a:ext>
                  </a:extLst>
                </a:blip>
                <a:srcRect l="24228" t="1" r="24228" b="34587"/>
                <a:stretch/>
              </p:blipFill>
              <p:spPr>
                <a:xfrm>
                  <a:off x="4905196" y="4329098"/>
                  <a:ext cx="330574" cy="270814"/>
                </a:xfrm>
                <a:prstGeom prst="rect">
                  <a:avLst/>
                </a:prstGeom>
              </p:spPr>
            </p:pic>
          </p:grpSp>
        </p:grpSp>
        <p:grpSp>
          <p:nvGrpSpPr>
            <p:cNvPr id="67" name="그룹 66"/>
            <p:cNvGrpSpPr/>
            <p:nvPr/>
          </p:nvGrpSpPr>
          <p:grpSpPr>
            <a:xfrm>
              <a:off x="8108241" y="4701538"/>
              <a:ext cx="400751" cy="458796"/>
              <a:chOff x="8108241" y="1827478"/>
              <a:chExt cx="400751" cy="458796"/>
            </a:xfrm>
          </p:grpSpPr>
          <p:sp>
            <p:nvSpPr>
              <p:cNvPr id="48" name="TextBox 47"/>
              <p:cNvSpPr txBox="1"/>
              <p:nvPr/>
            </p:nvSpPr>
            <p:spPr>
              <a:xfrm>
                <a:off x="8108241" y="1827478"/>
                <a:ext cx="400751" cy="246221"/>
              </a:xfrm>
              <a:prstGeom prst="rect">
                <a:avLst/>
              </a:prstGeom>
              <a:noFill/>
            </p:spPr>
            <p:txBody>
              <a:bodyPr wrap="none" lIns="0" tIns="0" rIns="0" bIns="0" rtlCol="0">
                <a:spAutoFit/>
              </a:bodyPr>
              <a:lstStyle/>
              <a:p>
                <a:pPr algn="ctr"/>
                <a:r>
                  <a:rPr lang="en-US" altLang="ko-KR" sz="8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2</a:t>
                </a:r>
                <a:r>
                  <a:rPr lang="ko-KR" altLang="en-US" sz="8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호선</a:t>
                </a:r>
                <a:endParaRPr lang="en-US" altLang="ko-KR" sz="8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algn="ctr"/>
                <a:r>
                  <a:rPr lang="en-US" altLang="ko-KR" sz="8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5</a:t>
                </a:r>
                <a:r>
                  <a:rPr lang="ko-KR" altLang="en-US" sz="8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번 출구</a:t>
                </a:r>
                <a:endParaRPr lang="en-US" altLang="ko-KR" sz="8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p:txBody>
          </p:sp>
          <p:grpSp>
            <p:nvGrpSpPr>
              <p:cNvPr id="55" name="그룹 54"/>
              <p:cNvGrpSpPr/>
              <p:nvPr/>
            </p:nvGrpSpPr>
            <p:grpSpPr>
              <a:xfrm>
                <a:off x="8214389" y="2147514"/>
                <a:ext cx="138760" cy="138760"/>
                <a:chOff x="7278040" y="3890359"/>
                <a:chExt cx="138760" cy="138760"/>
              </a:xfrm>
            </p:grpSpPr>
            <p:sp>
              <p:nvSpPr>
                <p:cNvPr id="52" name="눈물 방울 51"/>
                <p:cNvSpPr/>
                <p:nvPr/>
              </p:nvSpPr>
              <p:spPr>
                <a:xfrm rot="8100000">
                  <a:off x="7278040" y="3890359"/>
                  <a:ext cx="138760" cy="138760"/>
                </a:xfrm>
                <a:prstGeom prst="teardrop">
                  <a:avLst>
                    <a:gd name="adj" fmla="val 122330"/>
                  </a:avLst>
                </a:prstGeom>
                <a:solidFill>
                  <a:srgbClr val="1CA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54" name="타원 53"/>
                <p:cNvSpPr/>
                <p:nvPr/>
              </p:nvSpPr>
              <p:spPr>
                <a:xfrm>
                  <a:off x="7316141" y="3925721"/>
                  <a:ext cx="62560" cy="625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grpSp>
          <p:nvGrpSpPr>
            <p:cNvPr id="68" name="그룹 67"/>
            <p:cNvGrpSpPr/>
            <p:nvPr/>
          </p:nvGrpSpPr>
          <p:grpSpPr>
            <a:xfrm>
              <a:off x="8788843" y="4701538"/>
              <a:ext cx="400751" cy="453569"/>
              <a:chOff x="8788843" y="1827478"/>
              <a:chExt cx="400751" cy="453569"/>
            </a:xfrm>
          </p:grpSpPr>
          <p:sp>
            <p:nvSpPr>
              <p:cNvPr id="45" name="TextBox 44"/>
              <p:cNvSpPr txBox="1"/>
              <p:nvPr/>
            </p:nvSpPr>
            <p:spPr>
              <a:xfrm>
                <a:off x="8788843" y="1827478"/>
                <a:ext cx="400751" cy="246221"/>
              </a:xfrm>
              <a:prstGeom prst="rect">
                <a:avLst/>
              </a:prstGeom>
              <a:noFill/>
            </p:spPr>
            <p:txBody>
              <a:bodyPr wrap="none" lIns="0" tIns="0" rIns="0" bIns="0" rtlCol="0">
                <a:spAutoFit/>
              </a:bodyPr>
              <a:lstStyle/>
              <a:p>
                <a:pPr algn="ctr"/>
                <a:r>
                  <a:rPr lang="ko-KR" altLang="en-US" sz="8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분당선</a:t>
                </a:r>
                <a:endParaRPr lang="en-US" altLang="ko-KR" sz="8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a:p>
                <a:pPr algn="ctr"/>
                <a:r>
                  <a:rPr lang="en-US" altLang="ko-KR" sz="8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6</a:t>
                </a:r>
                <a:r>
                  <a:rPr lang="ko-KR" altLang="en-US" sz="800" dirty="0" smtClean="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rPr>
                  <a:t>번 출구</a:t>
                </a:r>
                <a:endParaRPr lang="ko-KR" altLang="en-US" sz="800" dirty="0">
                  <a:ln>
                    <a:solidFill>
                      <a:schemeClr val="accent1">
                        <a:shade val="50000"/>
                        <a:alpha val="0"/>
                      </a:schemeClr>
                    </a:solidFill>
                  </a:ln>
                  <a:solidFill>
                    <a:schemeClr val="tx1">
                      <a:lumMod val="85000"/>
                      <a:lumOff val="15000"/>
                    </a:schemeClr>
                  </a:solidFill>
                  <a:latin typeface="나눔고딕" panose="020D0604000000000000" pitchFamily="50" charset="-127"/>
                  <a:ea typeface="나눔고딕" panose="020D0604000000000000" pitchFamily="50" charset="-127"/>
                  <a:cs typeface="Leelawadee" panose="020B0502040204020203" pitchFamily="34" charset="-34"/>
                </a:endParaRPr>
              </a:p>
            </p:txBody>
          </p:sp>
          <p:grpSp>
            <p:nvGrpSpPr>
              <p:cNvPr id="56" name="그룹 55"/>
              <p:cNvGrpSpPr/>
              <p:nvPr/>
            </p:nvGrpSpPr>
            <p:grpSpPr>
              <a:xfrm>
                <a:off x="8894991" y="2142287"/>
                <a:ext cx="138760" cy="138760"/>
                <a:chOff x="7278040" y="3890359"/>
                <a:chExt cx="138760" cy="138760"/>
              </a:xfrm>
            </p:grpSpPr>
            <p:sp>
              <p:nvSpPr>
                <p:cNvPr id="57" name="눈물 방울 56"/>
                <p:cNvSpPr/>
                <p:nvPr/>
              </p:nvSpPr>
              <p:spPr>
                <a:xfrm rot="8100000">
                  <a:off x="7278040" y="3890359"/>
                  <a:ext cx="138760" cy="138760"/>
                </a:xfrm>
                <a:prstGeom prst="teardrop">
                  <a:avLst>
                    <a:gd name="adj" fmla="val 12233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58" name="타원 57"/>
                <p:cNvSpPr/>
                <p:nvPr/>
              </p:nvSpPr>
              <p:spPr>
                <a:xfrm>
                  <a:off x="7316141" y="3925721"/>
                  <a:ext cx="62560" cy="625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grpSp>
    </p:spTree>
    <p:extLst>
      <p:ext uri="{BB962C8B-B14F-4D97-AF65-F5344CB8AC3E}">
        <p14:creationId xmlns="" xmlns:p14="http://schemas.microsoft.com/office/powerpoint/2010/main" val="3697592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58" y="0"/>
            <a:ext cx="10693908" cy="7562088"/>
          </a:xfrm>
          <a:prstGeom prst="rect">
            <a:avLst/>
          </a:prstGeom>
        </p:spPr>
      </p:pic>
    </p:spTree>
    <p:extLst>
      <p:ext uri="{BB962C8B-B14F-4D97-AF65-F5344CB8AC3E}">
        <p14:creationId xmlns="" xmlns:p14="http://schemas.microsoft.com/office/powerpoint/2010/main" val="21465448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2263</TotalTime>
  <Words>706</Words>
  <Application>Microsoft Office PowerPoint</Application>
  <PresentationFormat>사용자 지정</PresentationFormat>
  <Paragraphs>144</Paragraphs>
  <Slides>9</Slides>
  <Notes>0</Notes>
  <HiddenSlides>0</HiddenSlides>
  <MMClips>0</MMClips>
  <ScaleCrop>false</ScaleCrop>
  <HeadingPairs>
    <vt:vector size="4" baseType="variant">
      <vt:variant>
        <vt:lpstr>테마</vt:lpstr>
      </vt:variant>
      <vt:variant>
        <vt:i4>1</vt:i4>
      </vt:variant>
      <vt:variant>
        <vt:lpstr>슬라이드 제목</vt:lpstr>
      </vt:variant>
      <vt:variant>
        <vt:i4>9</vt:i4>
      </vt:variant>
    </vt:vector>
  </HeadingPairs>
  <TitlesOfParts>
    <vt:vector size="10" baseType="lpstr">
      <vt:lpstr>Office 테마</vt:lpstr>
      <vt:lpstr>슬라이드 1</vt:lpstr>
      <vt:lpstr>슬라이드 2</vt:lpstr>
      <vt:lpstr>슬라이드 3</vt:lpstr>
      <vt:lpstr>슬라이드 4</vt:lpstr>
      <vt:lpstr>슬라이드 5</vt:lpstr>
      <vt:lpstr>슬라이드 6</vt:lpstr>
      <vt:lpstr>슬라이드 7</vt:lpstr>
      <vt:lpstr>슬라이드 8</vt:lpstr>
      <vt:lpstr>슬라이드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mikyung</dc:creator>
  <cp:lastModifiedBy>hg</cp:lastModifiedBy>
  <cp:revision>221</cp:revision>
  <dcterms:created xsi:type="dcterms:W3CDTF">2021-09-01T12:09:44Z</dcterms:created>
  <dcterms:modified xsi:type="dcterms:W3CDTF">2021-09-29T02:07:38Z</dcterms:modified>
</cp:coreProperties>
</file>